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handoutMasterIdLst>
    <p:handoutMasterId r:id="rId46"/>
  </p:handoutMasterIdLst>
  <p:sldIdLst>
    <p:sldId id="256" r:id="rId2"/>
    <p:sldId id="257" r:id="rId3"/>
    <p:sldId id="258" r:id="rId4"/>
    <p:sldId id="259" r:id="rId5"/>
    <p:sldId id="317" r:id="rId6"/>
    <p:sldId id="318" r:id="rId7"/>
    <p:sldId id="319" r:id="rId8"/>
    <p:sldId id="320" r:id="rId9"/>
    <p:sldId id="321" r:id="rId10"/>
    <p:sldId id="323" r:id="rId11"/>
    <p:sldId id="322" r:id="rId12"/>
    <p:sldId id="324" r:id="rId13"/>
    <p:sldId id="325" r:id="rId14"/>
    <p:sldId id="326" r:id="rId15"/>
    <p:sldId id="260" r:id="rId16"/>
    <p:sldId id="261" r:id="rId17"/>
    <p:sldId id="327" r:id="rId18"/>
    <p:sldId id="293" r:id="rId19"/>
    <p:sldId id="328" r:id="rId20"/>
    <p:sldId id="329" r:id="rId21"/>
    <p:sldId id="330" r:id="rId22"/>
    <p:sldId id="331" r:id="rId23"/>
    <p:sldId id="332" r:id="rId24"/>
    <p:sldId id="333" r:id="rId25"/>
    <p:sldId id="334" r:id="rId26"/>
    <p:sldId id="335" r:id="rId27"/>
    <p:sldId id="336" r:id="rId28"/>
    <p:sldId id="337" r:id="rId29"/>
    <p:sldId id="338" r:id="rId30"/>
    <p:sldId id="339" r:id="rId31"/>
    <p:sldId id="340" r:id="rId32"/>
    <p:sldId id="341" r:id="rId33"/>
    <p:sldId id="342" r:id="rId34"/>
    <p:sldId id="343" r:id="rId35"/>
    <p:sldId id="344" r:id="rId36"/>
    <p:sldId id="345" r:id="rId37"/>
    <p:sldId id="346" r:id="rId38"/>
    <p:sldId id="347" r:id="rId39"/>
    <p:sldId id="348" r:id="rId40"/>
    <p:sldId id="349" r:id="rId41"/>
    <p:sldId id="351" r:id="rId42"/>
    <p:sldId id="350" r:id="rId43"/>
    <p:sldId id="296" r:id="rId44"/>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292" autoAdjust="0"/>
    <p:restoredTop sz="96343" autoAdjust="0"/>
  </p:normalViewPr>
  <p:slideViewPr>
    <p:cSldViewPr>
      <p:cViewPr>
        <p:scale>
          <a:sx n="100" d="100"/>
          <a:sy n="100" d="100"/>
        </p:scale>
        <p:origin x="-71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A167E21C-5023-4FEA-9E3A-D93A22BA5237}" type="datetimeFigureOut">
              <a:rPr lang="en-GB" smtClean="0"/>
              <a:pPr/>
              <a:t>11/09/2014</a:t>
            </a:fld>
            <a:endParaRPr lang="en-GB"/>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F2006333-E012-4B61-9949-DF1689AE3846}" type="slidenum">
              <a:rPr lang="en-GB" smtClean="0"/>
              <a:pPr/>
              <a:t>‹#›</a:t>
            </a:fld>
            <a:endParaRPr lang="en-GB"/>
          </a:p>
        </p:txBody>
      </p:sp>
    </p:spTree>
    <p:extLst>
      <p:ext uri="{BB962C8B-B14F-4D97-AF65-F5344CB8AC3E}">
        <p14:creationId xmlns:p14="http://schemas.microsoft.com/office/powerpoint/2010/main" val="3880167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GB"/>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A00FA0C3-7FFB-4775-AFF2-920F7EEB5C92}" type="datetimeFigureOut">
              <a:rPr lang="en-GB" smtClean="0"/>
              <a:pPr/>
              <a:t>11/09/2014</a:t>
            </a:fld>
            <a:endParaRPr lang="en-GB"/>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GB"/>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GB"/>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9EC8BB37-829F-4217-9F0B-2138076BE7E8}" type="slidenum">
              <a:rPr lang="en-GB" smtClean="0"/>
              <a:pPr/>
              <a:t>‹#›</a:t>
            </a:fld>
            <a:endParaRPr lang="en-GB"/>
          </a:p>
        </p:txBody>
      </p:sp>
    </p:spTree>
    <p:extLst>
      <p:ext uri="{BB962C8B-B14F-4D97-AF65-F5344CB8AC3E}">
        <p14:creationId xmlns:p14="http://schemas.microsoft.com/office/powerpoint/2010/main" val="4251244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chemeClr val="accent3"/>
              </a:buClr>
              <a:defRPr/>
            </a:pPr>
            <a:r>
              <a:rPr lang="en-GB" dirty="0" smtClean="0"/>
              <a:t>All of us are project managers  in our day to day lives in one way or another however, construction projects are  complex and frequently involve  large sums of money. Therefore, the profession of project management has evolved in recent years.</a:t>
            </a:r>
          </a:p>
          <a:p>
            <a:pPr>
              <a:buClr>
                <a:schemeClr val="accent3"/>
              </a:buClr>
              <a:defRPr/>
            </a:pPr>
            <a:endParaRPr lang="en-GB" dirty="0" smtClean="0"/>
          </a:p>
          <a:p>
            <a:pPr>
              <a:buClr>
                <a:schemeClr val="accent3"/>
              </a:buClr>
              <a:defRPr/>
            </a:pPr>
            <a:r>
              <a:rPr lang="en-GB" dirty="0" smtClean="0"/>
              <a:t> The role of the PM was once undertaken by the Architect  but as projects have become more and more complex with faster delivery times  there was a need for a specialised manager  of the construction process</a:t>
            </a:r>
          </a:p>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2</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3</a:t>
            </a:fld>
            <a:endParaRPr lang="en-GB"/>
          </a:p>
        </p:txBody>
      </p:sp>
    </p:spTree>
    <p:extLst>
      <p:ext uri="{BB962C8B-B14F-4D97-AF65-F5344CB8AC3E}">
        <p14:creationId xmlns:p14="http://schemas.microsoft.com/office/powerpoint/2010/main" val="227706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EC8BB37-829F-4217-9F0B-2138076BE7E8}" type="slidenum">
              <a:rPr lang="en-GB" smtClean="0"/>
              <a:pPr/>
              <a:t>15</a:t>
            </a:fld>
            <a:endParaRPr lang="en-GB"/>
          </a:p>
        </p:txBody>
      </p:sp>
    </p:spTree>
    <p:extLst>
      <p:ext uri="{BB962C8B-B14F-4D97-AF65-F5344CB8AC3E}">
        <p14:creationId xmlns:p14="http://schemas.microsoft.com/office/powerpoint/2010/main" val="27448799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9/11/2014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
        <p:nvSpPr>
          <p:cNvPr id="30" name="TextBox 29"/>
          <p:cNvSpPr txBox="1"/>
          <p:nvPr userDrawn="1"/>
        </p:nvSpPr>
        <p:spPr>
          <a:xfrm>
            <a:off x="6804248" y="6525344"/>
            <a:ext cx="1900840" cy="261610"/>
          </a:xfrm>
          <a:prstGeom prst="rect">
            <a:avLst/>
          </a:prstGeom>
          <a:noFill/>
        </p:spPr>
        <p:txBody>
          <a:bodyPr wrap="square" rtlCol="0">
            <a:spAutoFit/>
          </a:bodyPr>
          <a:lstStyle/>
          <a:p>
            <a:r>
              <a:rPr lang="en-GB" sz="1100" dirty="0" smtClean="0"/>
              <a:t>© Morecraft</a:t>
            </a:r>
            <a:r>
              <a:rPr lang="en-GB" sz="1100" baseline="0" dirty="0" smtClean="0"/>
              <a:t> </a:t>
            </a:r>
            <a:r>
              <a:rPr lang="en-GB" sz="1100" baseline="0" dirty="0" smtClean="0"/>
              <a:t>Drury </a:t>
            </a:r>
            <a:r>
              <a:rPr lang="en-GB" sz="1100" baseline="0" dirty="0" smtClean="0"/>
              <a:t>2014</a:t>
            </a:r>
            <a:endParaRPr lang="en-GB" sz="1100" dirty="0"/>
          </a:p>
        </p:txBody>
      </p:sp>
      <p:pic>
        <p:nvPicPr>
          <p:cNvPr id="31"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2280" y="4941168"/>
            <a:ext cx="1923077"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000" y="403200"/>
            <a:ext cx="7092000" cy="634082"/>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lvl1pPr marL="274320" indent="-274320">
              <a:buClr>
                <a:schemeClr val="accent3"/>
              </a:buClr>
              <a:buFont typeface="Courier New" panose="02070309020205020404" pitchFamily="49" charset="0"/>
              <a:buChar char="o"/>
              <a:defRPr/>
            </a:lvl1pPr>
            <a:lvl2pPr marL="640080" indent="-274320">
              <a:buClr>
                <a:schemeClr val="accent3"/>
              </a:buClr>
              <a:buFont typeface="Courier New" panose="02070309020205020404" pitchFamily="49" charset="0"/>
              <a:buChar char="o"/>
              <a:defRPr/>
            </a:lvl2pPr>
            <a:lvl3pPr marL="914400" indent="-182880">
              <a:buClr>
                <a:schemeClr val="accent3"/>
              </a:buClr>
              <a:buFont typeface="Courier New" panose="02070309020205020404" pitchFamily="49" charset="0"/>
              <a:buChar char="o"/>
              <a:defRPr/>
            </a:lvl3pPr>
            <a:lvl4pPr marL="1188720" indent="-182880">
              <a:buClr>
                <a:schemeClr val="accent3"/>
              </a:buClr>
              <a:buFont typeface="Courier New" panose="02070309020205020404" pitchFamily="49" charset="0"/>
              <a:buChar char="o"/>
              <a:defRPr/>
            </a:lvl4pPr>
            <a:lvl5pPr marL="1463040" indent="-182880">
              <a:buClr>
                <a:schemeClr val="accent3"/>
              </a:buClr>
              <a:buFont typeface="Courier New" panose="02070309020205020404" pitchFamily="49" charset="0"/>
              <a:buChar char="o"/>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9/11/2014</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pic>
        <p:nvPicPr>
          <p:cNvPr id="11"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2457472" y="332656"/>
            <a:ext cx="7092000" cy="63408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9/11/2014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
        <p:nvSpPr>
          <p:cNvPr id="4" name="TextBox 3"/>
          <p:cNvSpPr txBox="1"/>
          <p:nvPr userDrawn="1"/>
        </p:nvSpPr>
        <p:spPr>
          <a:xfrm>
            <a:off x="6804248" y="6525344"/>
            <a:ext cx="1900840" cy="261610"/>
          </a:xfrm>
          <a:prstGeom prst="rect">
            <a:avLst/>
          </a:prstGeom>
          <a:noFill/>
        </p:spPr>
        <p:txBody>
          <a:bodyPr wrap="square" rtlCol="0">
            <a:spAutoFit/>
          </a:bodyPr>
          <a:lstStyle/>
          <a:p>
            <a:r>
              <a:rPr lang="en-GB" sz="1100" dirty="0" smtClean="0"/>
              <a:t>© Morecraft</a:t>
            </a:r>
            <a:r>
              <a:rPr lang="en-GB" sz="1100" baseline="0" dirty="0" smtClean="0"/>
              <a:t> </a:t>
            </a:r>
            <a:r>
              <a:rPr lang="en-GB" sz="1100" baseline="0" dirty="0" smtClean="0"/>
              <a:t>Drury </a:t>
            </a:r>
            <a:r>
              <a:rPr lang="en-GB" sz="1100" baseline="0" dirty="0" smtClean="0"/>
              <a:t>2014</a:t>
            </a:r>
            <a:endParaRPr lang="en-GB" sz="1100"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3"/>
        </a:buClr>
        <a:buSzPct val="70000"/>
        <a:buFont typeface="Courier New" panose="02070309020205020404" pitchFamily="49" charset="0"/>
        <a:buChar char="o"/>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3"/>
        </a:buClr>
        <a:buSzPct val="80000"/>
        <a:buFont typeface="Courier New" panose="02070309020205020404" pitchFamily="49" charset="0"/>
        <a:buChar char="o"/>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3"/>
        </a:buClr>
        <a:buSzPct val="60000"/>
        <a:buFont typeface="Courier New" panose="02070309020205020404" pitchFamily="49" charset="0"/>
        <a:buChar char="o"/>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3"/>
        </a:buClr>
        <a:buSzPct val="60000"/>
        <a:buFont typeface="Courier New" panose="02070309020205020404" pitchFamily="49" charset="0"/>
        <a:buChar char="o"/>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3"/>
        </a:buClr>
        <a:buSzPct val="68000"/>
        <a:buFont typeface="Courier New" panose="02070309020205020404" pitchFamily="49" charset="0"/>
        <a:buChar char="o"/>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36912"/>
            <a:ext cx="6172200" cy="864096"/>
          </a:xfrm>
        </p:spPr>
        <p:txBody>
          <a:bodyPr/>
          <a:lstStyle/>
          <a:p>
            <a:r>
              <a:rPr lang="en-GB" dirty="0"/>
              <a:t>NEC 3 Part 1</a:t>
            </a:r>
            <a:endParaRPr lang="en-GB" b="0" dirty="0">
              <a:solidFill>
                <a:schemeClr val="tx1"/>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339752" y="6170982"/>
            <a:ext cx="4464496" cy="507504"/>
          </a:xfrm>
        </p:spPr>
        <p:txBody>
          <a:bodyPr/>
          <a:lstStyle/>
          <a:p>
            <a:r>
              <a:rPr lang="en-GB" dirty="0" smtClean="0">
                <a:solidFill>
                  <a:schemeClr val="tx1"/>
                </a:solidFill>
                <a:cs typeface="Arial" panose="020B0604020202020204" pitchFamily="34" charset="0"/>
              </a:rPr>
              <a:t>By Trevor Drury</a:t>
            </a:r>
            <a:endParaRPr lang="en-GB" dirty="0">
              <a:cs typeface="Arial" panose="020B0604020202020204" pitchFamily="34" charset="0"/>
            </a:endParaRPr>
          </a:p>
        </p:txBody>
      </p:sp>
      <p:pic>
        <p:nvPicPr>
          <p:cNvPr id="1026"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4941168"/>
            <a:ext cx="1923077"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20753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PM &amp; Supervisor</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Acceptance of a communication from the Contractor or of his work does not change the Contractors responsibilities or liability</a:t>
            </a:r>
          </a:p>
          <a:p>
            <a:pPr>
              <a:buFont typeface="Courier New" panose="02070309020205020404" pitchFamily="49" charset="0"/>
              <a:buChar char="o"/>
            </a:pPr>
            <a:endParaRPr lang="en-GB" dirty="0"/>
          </a:p>
          <a:p>
            <a:pPr>
              <a:buFont typeface="Courier New" panose="02070309020205020404" pitchFamily="49" charset="0"/>
              <a:buChar char="o"/>
            </a:pPr>
            <a:r>
              <a:rPr lang="en-GB" dirty="0"/>
              <a:t>PM or Supervisor can delegate actions</a:t>
            </a:r>
          </a:p>
          <a:p>
            <a:pPr>
              <a:buFont typeface="Courier New" panose="02070309020205020404" pitchFamily="49" charset="0"/>
              <a:buChar char="o"/>
            </a:pPr>
            <a:endParaRPr lang="en-GB" dirty="0"/>
          </a:p>
          <a:p>
            <a:pPr>
              <a:buFont typeface="Courier New" panose="02070309020205020404" pitchFamily="49" charset="0"/>
              <a:buChar char="o"/>
            </a:pPr>
            <a:r>
              <a:rPr lang="en-GB" dirty="0"/>
              <a:t>PM can instruct changes to the Works Information or a Key Date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Early Warning</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Cl. 16.1  Both Contractor &amp; PM give an Early Warning to the other as soon as either becomes aware of any matter which could:</a:t>
            </a:r>
          </a:p>
          <a:p>
            <a:pPr marL="822960" lvl="1" indent="-457200">
              <a:buFont typeface="+mj-lt"/>
              <a:buAutoNum type="arabicPeriod"/>
            </a:pPr>
            <a:r>
              <a:rPr lang="en-GB" dirty="0"/>
              <a:t>Increase the total of the Prices</a:t>
            </a:r>
          </a:p>
          <a:p>
            <a:pPr marL="822960" lvl="1" indent="-457200">
              <a:buFont typeface="+mj-lt"/>
              <a:buAutoNum type="arabicPeriod"/>
            </a:pPr>
            <a:r>
              <a:rPr lang="en-GB" dirty="0"/>
              <a:t>Delay Completion</a:t>
            </a:r>
          </a:p>
          <a:p>
            <a:pPr marL="822960" lvl="1" indent="-457200">
              <a:buFont typeface="+mj-lt"/>
              <a:buAutoNum type="arabicPeriod"/>
            </a:pPr>
            <a:r>
              <a:rPr lang="en-GB" dirty="0"/>
              <a:t>Delay a Key Date</a:t>
            </a:r>
          </a:p>
          <a:p>
            <a:pPr marL="822960" lvl="1" indent="-457200">
              <a:buFont typeface="+mj-lt"/>
              <a:buAutoNum type="arabicPeriod"/>
            </a:pPr>
            <a:r>
              <a:rPr lang="en-GB" dirty="0"/>
              <a:t>Impair performance of the works in use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Early Warning</a:t>
            </a:r>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Contractor may give an EWN to the PM of any matter that could increase his total cost!!!</a:t>
            </a:r>
          </a:p>
          <a:p>
            <a:pPr>
              <a:buFont typeface="Courier New" panose="02070309020205020404" pitchFamily="49" charset="0"/>
              <a:buChar char="o"/>
            </a:pPr>
            <a:endParaRPr lang="en-GB" dirty="0"/>
          </a:p>
          <a:p>
            <a:pPr>
              <a:buFont typeface="Courier New" panose="02070309020205020404" pitchFamily="49" charset="0"/>
              <a:buChar char="o"/>
            </a:pPr>
            <a:r>
              <a:rPr lang="en-GB" dirty="0"/>
              <a:t>PM enters early warning matters into the Risk Register</a:t>
            </a:r>
          </a:p>
          <a:p>
            <a:pPr>
              <a:buFont typeface="Courier New" panose="02070309020205020404" pitchFamily="49" charset="0"/>
              <a:buChar char="o"/>
            </a:pPr>
            <a:endParaRPr lang="en-GB" dirty="0"/>
          </a:p>
          <a:p>
            <a:pPr>
              <a:buFont typeface="Courier New" panose="02070309020205020404" pitchFamily="49" charset="0"/>
              <a:buChar char="o"/>
            </a:pPr>
            <a:r>
              <a:rPr lang="en-GB" dirty="0"/>
              <a:t>PM or Contractor may notify the other to attend a risk reduction meeting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800" dirty="0"/>
              <a:t>Core Clauses – Early Warning</a:t>
            </a:r>
            <a:r>
              <a:rPr lang="en-GB" sz="2800" dirty="0" smtClean="0"/>
              <a:t/>
            </a:r>
            <a:br>
              <a:rPr lang="en-GB" sz="2800" dirty="0" smtClean="0"/>
            </a:br>
            <a:r>
              <a:rPr lang="en-GB" sz="2800" dirty="0" smtClean="0"/>
              <a:t>Risk Reduction Meeting</a:t>
            </a:r>
            <a:endParaRPr lang="en-GB" sz="28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Consider proposals for reducing or avoiding the registered risk</a:t>
            </a:r>
          </a:p>
          <a:p>
            <a:pPr>
              <a:buFont typeface="Courier New" panose="02070309020205020404" pitchFamily="49" charset="0"/>
              <a:buChar char="o"/>
            </a:pPr>
            <a:r>
              <a:rPr lang="en-GB" dirty="0" smtClean="0"/>
              <a:t>Seek </a:t>
            </a:r>
            <a:r>
              <a:rPr lang="en-GB" dirty="0"/>
              <a:t>solutions to bring advantage to all affected</a:t>
            </a:r>
          </a:p>
          <a:p>
            <a:pPr>
              <a:buFont typeface="Courier New" panose="02070309020205020404" pitchFamily="49" charset="0"/>
              <a:buChar char="o"/>
            </a:pPr>
            <a:r>
              <a:rPr lang="en-GB" dirty="0"/>
              <a:t>Decide actions and who, as per the contract will take them</a:t>
            </a:r>
          </a:p>
          <a:p>
            <a:pPr>
              <a:buFont typeface="Courier New" panose="02070309020205020404" pitchFamily="49" charset="0"/>
              <a:buChar char="o"/>
            </a:pPr>
            <a:r>
              <a:rPr lang="en-GB" dirty="0"/>
              <a:t>Decide which risks have been avoided or have passed and can be removed from the register</a:t>
            </a:r>
          </a:p>
          <a:p>
            <a:pPr>
              <a:buFont typeface="Courier New" panose="02070309020205020404" pitchFamily="49" charset="0"/>
              <a:buChar char="o"/>
            </a:pPr>
            <a:r>
              <a:rPr lang="en-GB" dirty="0"/>
              <a:t>PM revises Risk Register and issues revision</a:t>
            </a:r>
          </a:p>
          <a:p>
            <a:pPr>
              <a:buFont typeface="Courier New" panose="02070309020205020404" pitchFamily="49" charset="0"/>
              <a:buChar char="o"/>
            </a:pPr>
            <a:r>
              <a:rPr lang="en-GB" dirty="0"/>
              <a:t>May require an Instruction which is issued simultaneously</a:t>
            </a:r>
            <a:endParaRPr lang="en-GB" dirty="0" smtClean="0"/>
          </a:p>
          <a:p>
            <a:pPr lvl="1"/>
            <a:endParaRPr lang="en-GB" dirty="0" smtClean="0"/>
          </a:p>
          <a:p>
            <a:pPr lvl="1"/>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t>What should a Risk Register Contain?</a:t>
            </a:r>
            <a:endParaRPr lang="en-GB"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Description of the risk</a:t>
            </a:r>
          </a:p>
          <a:p>
            <a:pPr>
              <a:buFont typeface="Courier New" panose="02070309020205020404" pitchFamily="49" charset="0"/>
              <a:buChar char="o"/>
            </a:pPr>
            <a:r>
              <a:rPr lang="en-GB" dirty="0"/>
              <a:t>% likelihood</a:t>
            </a:r>
          </a:p>
          <a:p>
            <a:pPr>
              <a:buFont typeface="Courier New" panose="02070309020205020404" pitchFamily="49" charset="0"/>
              <a:buChar char="o"/>
            </a:pPr>
            <a:r>
              <a:rPr lang="en-GB" dirty="0"/>
              <a:t>Consequences: Time impact – Low, Medium, High</a:t>
            </a:r>
          </a:p>
          <a:p>
            <a:pPr>
              <a:buFont typeface="Courier New" panose="02070309020205020404" pitchFamily="49" charset="0"/>
              <a:buChar char="o"/>
            </a:pPr>
            <a:r>
              <a:rPr lang="en-GB" dirty="0"/>
              <a:t>The owner of the risk</a:t>
            </a:r>
          </a:p>
          <a:p>
            <a:pPr>
              <a:buFont typeface="Courier New" panose="02070309020205020404" pitchFamily="49" charset="0"/>
              <a:buChar char="o"/>
            </a:pPr>
            <a:r>
              <a:rPr lang="en-GB" dirty="0"/>
              <a:t>Cost risk allowance in total of Prices i.e. What is included in the contract</a:t>
            </a:r>
          </a:p>
          <a:p>
            <a:pPr>
              <a:buFont typeface="Courier New" panose="02070309020205020404" pitchFamily="49" charset="0"/>
              <a:buChar char="o"/>
            </a:pPr>
            <a:r>
              <a:rPr lang="en-GB" dirty="0"/>
              <a:t>Cost reduction allowances for events outside Prices  managed by the Client as a contingency</a:t>
            </a:r>
          </a:p>
          <a:p>
            <a:pPr>
              <a:buFont typeface="Courier New" panose="02070309020205020404" pitchFamily="49" charset="0"/>
              <a:buChar char="o"/>
            </a:pPr>
            <a:r>
              <a:rPr lang="en-GB" dirty="0"/>
              <a:t>Predicted risk expiry date</a:t>
            </a:r>
          </a:p>
          <a:p>
            <a:pPr>
              <a:buFont typeface="Courier New" panose="02070309020205020404" pitchFamily="49" charset="0"/>
              <a:buChar char="o"/>
            </a:pPr>
            <a:r>
              <a:rPr lang="en-GB" dirty="0"/>
              <a:t>Actual risk expiry date</a:t>
            </a:r>
          </a:p>
          <a:p>
            <a:pPr>
              <a:buFont typeface="Courier New" panose="02070309020205020404" pitchFamily="49" charset="0"/>
              <a:buChar char="o"/>
            </a:pPr>
            <a:r>
              <a:rPr lang="en-GB" dirty="0"/>
              <a:t>Actions to avoid or reduce risk</a:t>
            </a:r>
          </a:p>
          <a:p>
            <a:pPr>
              <a:buFont typeface="Courier New" panose="02070309020205020404" pitchFamily="49" charset="0"/>
              <a:buChar char="o"/>
            </a:pPr>
            <a:r>
              <a:rPr lang="en-GB" dirty="0"/>
              <a:t>Comments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For Next Workshop!</a:t>
            </a:r>
            <a:endParaRPr lang="en-GB" sz="28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Review your own Risk Register template. Does it include all of the columns and information above</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Everyone </a:t>
            </a:r>
            <a:r>
              <a:rPr lang="en-GB" dirty="0"/>
              <a:t>to review a risk register  and understand how it works and why it is </a:t>
            </a:r>
            <a:r>
              <a:rPr lang="en-GB" dirty="0" smtClean="0"/>
              <a:t>important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Bring </a:t>
            </a:r>
            <a:r>
              <a:rPr lang="en-GB" dirty="0"/>
              <a:t>with you for next time a copy of a real risk register that you have created or are using on a project.</a:t>
            </a:r>
          </a:p>
          <a:p>
            <a:pPr marL="0" indent="0">
              <a:buNone/>
            </a:pPr>
            <a:endParaRPr lang="en-GB" dirty="0"/>
          </a:p>
        </p:txBody>
      </p:sp>
    </p:spTree>
    <p:extLst>
      <p:ext uri="{BB962C8B-B14F-4D97-AF65-F5344CB8AC3E}">
        <p14:creationId xmlns:p14="http://schemas.microsoft.com/office/powerpoint/2010/main" val="18416341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Early Warning &amp; Change Process</a:t>
            </a:r>
            <a:endParaRPr lang="en-GB" dirty="0"/>
          </a:p>
        </p:txBody>
      </p:sp>
      <p:sp>
        <p:nvSpPr>
          <p:cNvPr id="5" name="Title 4"/>
          <p:cNvSpPr txBox="1">
            <a:spLocks/>
          </p:cNvSpPr>
          <p:nvPr/>
        </p:nvSpPr>
        <p:spPr>
          <a:xfrm>
            <a:off x="468660" y="1666159"/>
            <a:ext cx="1437928" cy="613523"/>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1800" b="1" dirty="0" smtClean="0"/>
              <a:t>Potential </a:t>
            </a:r>
            <a:br>
              <a:rPr lang="en-GB" sz="1800" b="1" dirty="0" smtClean="0"/>
            </a:br>
            <a:r>
              <a:rPr lang="en-GB" sz="1800" b="1" dirty="0" smtClean="0"/>
              <a:t>Event</a:t>
            </a:r>
            <a:endParaRPr lang="en-GB" sz="1800" b="1" dirty="0"/>
          </a:p>
        </p:txBody>
      </p:sp>
      <p:sp>
        <p:nvSpPr>
          <p:cNvPr id="6" name="TextBox 5"/>
          <p:cNvSpPr txBox="1"/>
          <p:nvPr/>
        </p:nvSpPr>
        <p:spPr>
          <a:xfrm>
            <a:off x="2444245" y="1372756"/>
            <a:ext cx="1334889"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 Early Warning notice</a:t>
            </a:r>
          </a:p>
          <a:p>
            <a:pPr algn="ctr"/>
            <a:r>
              <a:rPr lang="en-GB" dirty="0" smtClean="0">
                <a:latin typeface="+mj-lt"/>
              </a:rPr>
              <a:t>(Clause a)</a:t>
            </a:r>
            <a:endParaRPr lang="en-GB" dirty="0">
              <a:latin typeface="+mj-lt"/>
            </a:endParaRPr>
          </a:p>
        </p:txBody>
      </p:sp>
      <p:sp>
        <p:nvSpPr>
          <p:cNvPr id="9" name="TextBox 8"/>
          <p:cNvSpPr txBox="1"/>
          <p:nvPr/>
        </p:nvSpPr>
        <p:spPr>
          <a:xfrm>
            <a:off x="4449855" y="1372756"/>
            <a:ext cx="1440160"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 Risk  Reduction meeting</a:t>
            </a:r>
          </a:p>
          <a:p>
            <a:pPr algn="ctr"/>
            <a:r>
              <a:rPr lang="en-GB" dirty="0" smtClean="0">
                <a:latin typeface="+mj-lt"/>
              </a:rPr>
              <a:t>(Clause b</a:t>
            </a:r>
            <a:r>
              <a:rPr lang="en-GB" dirty="0" smtClean="0"/>
              <a:t>)</a:t>
            </a:r>
            <a:endParaRPr lang="en-GB" dirty="0"/>
          </a:p>
        </p:txBody>
      </p:sp>
      <p:sp>
        <p:nvSpPr>
          <p:cNvPr id="11" name="TextBox 10"/>
          <p:cNvSpPr txBox="1"/>
          <p:nvPr/>
        </p:nvSpPr>
        <p:spPr>
          <a:xfrm>
            <a:off x="6695833" y="1511255"/>
            <a:ext cx="1656184"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No change to Completion Date or Prices</a:t>
            </a:r>
            <a:endParaRPr lang="en-GB" dirty="0">
              <a:latin typeface="+mj-lt"/>
            </a:endParaRPr>
          </a:p>
        </p:txBody>
      </p:sp>
      <p:sp>
        <p:nvSpPr>
          <p:cNvPr id="12" name="TextBox 11"/>
          <p:cNvSpPr txBox="1"/>
          <p:nvPr/>
        </p:nvSpPr>
        <p:spPr>
          <a:xfrm>
            <a:off x="5868144" y="1628800"/>
            <a:ext cx="864096" cy="369332"/>
          </a:xfrm>
          <a:prstGeom prst="rect">
            <a:avLst/>
          </a:prstGeom>
          <a:noFill/>
        </p:spPr>
        <p:txBody>
          <a:bodyPr wrap="square" rtlCol="0">
            <a:spAutoFit/>
          </a:bodyPr>
          <a:lstStyle/>
          <a:p>
            <a:r>
              <a:rPr lang="en-GB" dirty="0" smtClean="0">
                <a:solidFill>
                  <a:srgbClr val="C00000"/>
                </a:solidFill>
              </a:rPr>
              <a:t>No CE</a:t>
            </a:r>
            <a:endParaRPr lang="en-GB" dirty="0">
              <a:solidFill>
                <a:srgbClr val="C00000"/>
              </a:solidFill>
            </a:endParaRPr>
          </a:p>
        </p:txBody>
      </p:sp>
      <p:sp>
        <p:nvSpPr>
          <p:cNvPr id="15" name="TextBox 14"/>
          <p:cNvSpPr txBox="1"/>
          <p:nvPr/>
        </p:nvSpPr>
        <p:spPr>
          <a:xfrm>
            <a:off x="6515813" y="2992884"/>
            <a:ext cx="2016224" cy="2308324"/>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No change to Completion Date or Prices when event due to fault of Contractor or if there is no time or cost effect</a:t>
            </a:r>
          </a:p>
          <a:p>
            <a:pPr algn="ctr"/>
            <a:r>
              <a:rPr lang="en-GB" dirty="0" smtClean="0">
                <a:latin typeface="+mj-lt"/>
              </a:rPr>
              <a:t>(Clause c)</a:t>
            </a:r>
            <a:endParaRPr lang="en-GB" dirty="0">
              <a:latin typeface="+mj-lt"/>
            </a:endParaRPr>
          </a:p>
        </p:txBody>
      </p:sp>
      <p:sp>
        <p:nvSpPr>
          <p:cNvPr id="16" name="TextBox 15"/>
          <p:cNvSpPr txBox="1"/>
          <p:nvPr/>
        </p:nvSpPr>
        <p:spPr>
          <a:xfrm>
            <a:off x="3153711" y="3823880"/>
            <a:ext cx="2736304" cy="1477328"/>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 gives instruction to submit quotation as to time and cost consequences</a:t>
            </a:r>
          </a:p>
          <a:p>
            <a:pPr algn="ctr"/>
            <a:r>
              <a:rPr lang="en-GB" dirty="0" smtClean="0">
                <a:latin typeface="+mj-lt"/>
              </a:rPr>
              <a:t>(Clause d)</a:t>
            </a:r>
            <a:endParaRPr lang="en-GB" dirty="0">
              <a:latin typeface="+mj-lt"/>
            </a:endParaRPr>
          </a:p>
        </p:txBody>
      </p:sp>
      <p:sp>
        <p:nvSpPr>
          <p:cNvPr id="17" name="TextBox 16"/>
          <p:cNvSpPr txBox="1"/>
          <p:nvPr/>
        </p:nvSpPr>
        <p:spPr>
          <a:xfrm>
            <a:off x="4377847" y="6887667"/>
            <a:ext cx="792088" cy="369332"/>
          </a:xfrm>
          <a:prstGeom prst="rect">
            <a:avLst/>
          </a:prstGeom>
          <a:noFill/>
        </p:spPr>
        <p:txBody>
          <a:bodyPr wrap="square" rtlCol="0">
            <a:spAutoFit/>
          </a:bodyPr>
          <a:lstStyle/>
          <a:p>
            <a:r>
              <a:rPr lang="en-GB" dirty="0" smtClean="0">
                <a:latin typeface="+mj-lt"/>
              </a:rPr>
              <a:t>Is a CE</a:t>
            </a:r>
            <a:endParaRPr lang="en-GB" dirty="0">
              <a:latin typeface="+mj-lt"/>
            </a:endParaRPr>
          </a:p>
        </p:txBody>
      </p:sp>
      <p:sp>
        <p:nvSpPr>
          <p:cNvPr id="18" name="TextBox 17"/>
          <p:cNvSpPr txBox="1"/>
          <p:nvPr/>
        </p:nvSpPr>
        <p:spPr>
          <a:xfrm>
            <a:off x="715420" y="3120350"/>
            <a:ext cx="1944216" cy="1477328"/>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Quotation submitted by Contractor within 3 weeks</a:t>
            </a:r>
          </a:p>
          <a:p>
            <a:pPr algn="ctr"/>
            <a:r>
              <a:rPr lang="en-GB" dirty="0" smtClean="0">
                <a:latin typeface="+mj-lt"/>
              </a:rPr>
              <a:t>(Clause e)</a:t>
            </a:r>
            <a:endParaRPr lang="en-GB" dirty="0">
              <a:latin typeface="+mj-lt"/>
            </a:endParaRPr>
          </a:p>
        </p:txBody>
      </p:sp>
      <p:sp>
        <p:nvSpPr>
          <p:cNvPr id="21" name="TextBox 20"/>
          <p:cNvSpPr txBox="1"/>
          <p:nvPr/>
        </p:nvSpPr>
        <p:spPr>
          <a:xfrm>
            <a:off x="823432" y="4941169"/>
            <a:ext cx="1728192"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Quotation Accepted by PM within 2 weeks</a:t>
            </a:r>
          </a:p>
          <a:p>
            <a:pPr algn="ctr"/>
            <a:r>
              <a:rPr lang="en-GB" dirty="0" smtClean="0">
                <a:latin typeface="+mj-lt"/>
              </a:rPr>
              <a:t>(Clause f)</a:t>
            </a:r>
            <a:endParaRPr lang="en-GB" dirty="0">
              <a:latin typeface="+mj-lt"/>
            </a:endParaRPr>
          </a:p>
        </p:txBody>
      </p:sp>
      <p:sp>
        <p:nvSpPr>
          <p:cNvPr id="22" name="Footer Placeholder 19"/>
          <p:cNvSpPr>
            <a:spLocks noGrp="1"/>
          </p:cNvSpPr>
          <p:nvPr>
            <p:ph type="ftr" sz="quarter" idx="4294967295"/>
          </p:nvPr>
        </p:nvSpPr>
        <p:spPr>
          <a:xfrm>
            <a:off x="251520" y="6356350"/>
            <a:ext cx="3096344" cy="365125"/>
          </a:xfrm>
          <a:prstGeom prst="rect">
            <a:avLst/>
          </a:prstGeom>
        </p:spPr>
        <p:txBody>
          <a:bodyPr/>
          <a:lstStyle/>
          <a:p>
            <a:r>
              <a:rPr lang="en-GB" dirty="0" smtClean="0"/>
              <a:t>Copyright </a:t>
            </a:r>
            <a:r>
              <a:rPr lang="en-GB" dirty="0" err="1" smtClean="0"/>
              <a:t>Morecraft</a:t>
            </a:r>
            <a:r>
              <a:rPr lang="en-GB" dirty="0" smtClean="0"/>
              <a:t> Drury</a:t>
            </a:r>
            <a:endParaRPr lang="en-GB" dirty="0"/>
          </a:p>
        </p:txBody>
      </p:sp>
      <p:cxnSp>
        <p:nvCxnSpPr>
          <p:cNvPr id="39" name="Straight Arrow Connector 38"/>
          <p:cNvCxnSpPr>
            <a:stCxn id="5" idx="3"/>
            <a:endCxn id="6" idx="1"/>
          </p:cNvCxnSpPr>
          <p:nvPr/>
        </p:nvCxnSpPr>
        <p:spPr>
          <a:xfrm>
            <a:off x="1906588" y="1972921"/>
            <a:ext cx="537657"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6" idx="3"/>
            <a:endCxn id="9" idx="1"/>
          </p:cNvCxnSpPr>
          <p:nvPr/>
        </p:nvCxnSpPr>
        <p:spPr>
          <a:xfrm>
            <a:off x="3779134" y="1972921"/>
            <a:ext cx="670721"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9" idx="3"/>
            <a:endCxn id="11" idx="1"/>
          </p:cNvCxnSpPr>
          <p:nvPr/>
        </p:nvCxnSpPr>
        <p:spPr>
          <a:xfrm flipV="1">
            <a:off x="5890015" y="1972920"/>
            <a:ext cx="805818"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9" idx="2"/>
            <a:endCxn id="16" idx="0"/>
          </p:cNvCxnSpPr>
          <p:nvPr/>
        </p:nvCxnSpPr>
        <p:spPr>
          <a:xfrm rot="5400000">
            <a:off x="4220502" y="2874446"/>
            <a:ext cx="1250795" cy="648072"/>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895846" y="2133077"/>
            <a:ext cx="625798" cy="88001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1"/>
            <a:endCxn id="18" idx="3"/>
          </p:cNvCxnSpPr>
          <p:nvPr/>
        </p:nvCxnSpPr>
        <p:spPr>
          <a:xfrm flipH="1" flipV="1">
            <a:off x="2659636" y="3859014"/>
            <a:ext cx="494075" cy="70353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8" idx="2"/>
            <a:endCxn id="21" idx="0"/>
          </p:cNvCxnSpPr>
          <p:nvPr/>
        </p:nvCxnSpPr>
        <p:spPr>
          <a:xfrm>
            <a:off x="1687528" y="4597678"/>
            <a:ext cx="0" cy="3434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499992" y="3284984"/>
            <a:ext cx="864096" cy="369332"/>
          </a:xfrm>
          <a:prstGeom prst="rect">
            <a:avLst/>
          </a:prstGeom>
          <a:noFill/>
        </p:spPr>
        <p:txBody>
          <a:bodyPr wrap="square" rtlCol="0">
            <a:spAutoFit/>
          </a:bodyPr>
          <a:lstStyle/>
          <a:p>
            <a:r>
              <a:rPr lang="en-GB" dirty="0" smtClean="0">
                <a:solidFill>
                  <a:srgbClr val="C00000"/>
                </a:solidFill>
              </a:rPr>
              <a:t>Is a CE</a:t>
            </a:r>
            <a:endParaRPr lang="en-GB" dirty="0">
              <a:solidFill>
                <a:srgbClr val="C00000"/>
              </a:solidFill>
            </a:endParaRPr>
          </a:p>
        </p:txBody>
      </p:sp>
    </p:spTree>
    <p:extLst>
      <p:ext uri="{BB962C8B-B14F-4D97-AF65-F5344CB8AC3E}">
        <p14:creationId xmlns:p14="http://schemas.microsoft.com/office/powerpoint/2010/main" val="281189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Early Warning &amp; Change Process</a:t>
            </a:r>
            <a:endParaRPr lang="en-GB" dirty="0"/>
          </a:p>
        </p:txBody>
      </p:sp>
      <p:sp>
        <p:nvSpPr>
          <p:cNvPr id="5" name="Title 4"/>
          <p:cNvSpPr txBox="1">
            <a:spLocks/>
          </p:cNvSpPr>
          <p:nvPr/>
        </p:nvSpPr>
        <p:spPr>
          <a:xfrm>
            <a:off x="468660" y="1666159"/>
            <a:ext cx="1437928" cy="613523"/>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1800" b="1" dirty="0" smtClean="0"/>
              <a:t>Potential </a:t>
            </a:r>
            <a:br>
              <a:rPr lang="en-GB" sz="1800" b="1" dirty="0" smtClean="0"/>
            </a:br>
            <a:r>
              <a:rPr lang="en-GB" sz="1800" b="1" dirty="0" smtClean="0"/>
              <a:t>Event</a:t>
            </a:r>
            <a:endParaRPr lang="en-GB" sz="1800" b="1" dirty="0"/>
          </a:p>
        </p:txBody>
      </p:sp>
      <p:sp>
        <p:nvSpPr>
          <p:cNvPr id="6" name="TextBox 5"/>
          <p:cNvSpPr txBox="1"/>
          <p:nvPr/>
        </p:nvSpPr>
        <p:spPr>
          <a:xfrm>
            <a:off x="2444245" y="1372756"/>
            <a:ext cx="1334889"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 Early Warning notice</a:t>
            </a:r>
          </a:p>
          <a:p>
            <a:pPr algn="ctr"/>
            <a:r>
              <a:rPr lang="en-GB" b="1" dirty="0" smtClean="0">
                <a:solidFill>
                  <a:srgbClr val="C00000"/>
                </a:solidFill>
                <a:latin typeface="+mj-lt"/>
              </a:rPr>
              <a:t>16.1</a:t>
            </a:r>
            <a:endParaRPr lang="en-GB" b="1" dirty="0">
              <a:solidFill>
                <a:srgbClr val="C00000"/>
              </a:solidFill>
              <a:latin typeface="+mj-lt"/>
            </a:endParaRPr>
          </a:p>
        </p:txBody>
      </p:sp>
      <p:sp>
        <p:nvSpPr>
          <p:cNvPr id="9" name="TextBox 8"/>
          <p:cNvSpPr txBox="1"/>
          <p:nvPr/>
        </p:nvSpPr>
        <p:spPr>
          <a:xfrm>
            <a:off x="4449855" y="1372756"/>
            <a:ext cx="1440160"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 Risk  Reduction meeting</a:t>
            </a:r>
          </a:p>
          <a:p>
            <a:pPr algn="ctr"/>
            <a:r>
              <a:rPr lang="en-GB" b="1" dirty="0" smtClean="0">
                <a:solidFill>
                  <a:srgbClr val="C00000"/>
                </a:solidFill>
                <a:latin typeface="+mj-lt"/>
              </a:rPr>
              <a:t>16.3</a:t>
            </a:r>
            <a:endParaRPr lang="en-GB" b="1" dirty="0">
              <a:solidFill>
                <a:srgbClr val="C00000"/>
              </a:solidFill>
            </a:endParaRPr>
          </a:p>
        </p:txBody>
      </p:sp>
      <p:sp>
        <p:nvSpPr>
          <p:cNvPr id="11" name="TextBox 10"/>
          <p:cNvSpPr txBox="1"/>
          <p:nvPr/>
        </p:nvSpPr>
        <p:spPr>
          <a:xfrm>
            <a:off x="6695833" y="1511255"/>
            <a:ext cx="1656184"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No change to Completion Date or Prices</a:t>
            </a:r>
            <a:endParaRPr lang="en-GB" dirty="0">
              <a:latin typeface="+mj-lt"/>
            </a:endParaRPr>
          </a:p>
        </p:txBody>
      </p:sp>
      <p:sp>
        <p:nvSpPr>
          <p:cNvPr id="12" name="TextBox 11"/>
          <p:cNvSpPr txBox="1"/>
          <p:nvPr/>
        </p:nvSpPr>
        <p:spPr>
          <a:xfrm>
            <a:off x="5868144" y="1628800"/>
            <a:ext cx="864096" cy="369332"/>
          </a:xfrm>
          <a:prstGeom prst="rect">
            <a:avLst/>
          </a:prstGeom>
          <a:noFill/>
        </p:spPr>
        <p:txBody>
          <a:bodyPr wrap="square" rtlCol="0">
            <a:spAutoFit/>
          </a:bodyPr>
          <a:lstStyle/>
          <a:p>
            <a:r>
              <a:rPr lang="en-GB" dirty="0" smtClean="0">
                <a:solidFill>
                  <a:srgbClr val="C00000"/>
                </a:solidFill>
              </a:rPr>
              <a:t>No CE</a:t>
            </a:r>
            <a:endParaRPr lang="en-GB" dirty="0">
              <a:solidFill>
                <a:srgbClr val="C00000"/>
              </a:solidFill>
            </a:endParaRPr>
          </a:p>
        </p:txBody>
      </p:sp>
      <p:sp>
        <p:nvSpPr>
          <p:cNvPr id="15" name="TextBox 14"/>
          <p:cNvSpPr txBox="1"/>
          <p:nvPr/>
        </p:nvSpPr>
        <p:spPr>
          <a:xfrm>
            <a:off x="6515813" y="2992884"/>
            <a:ext cx="2016224" cy="2308324"/>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No change to Completion Date or Prices when event due to fault of Contractor or if there is no time or cost effect</a:t>
            </a:r>
          </a:p>
          <a:p>
            <a:pPr algn="ctr"/>
            <a:r>
              <a:rPr lang="en-GB" b="1" dirty="0" smtClean="0">
                <a:solidFill>
                  <a:srgbClr val="C00000"/>
                </a:solidFill>
              </a:rPr>
              <a:t>61.4</a:t>
            </a:r>
            <a:endParaRPr lang="en-GB" b="1" dirty="0">
              <a:solidFill>
                <a:srgbClr val="C00000"/>
              </a:solidFill>
            </a:endParaRPr>
          </a:p>
        </p:txBody>
      </p:sp>
      <p:sp>
        <p:nvSpPr>
          <p:cNvPr id="16" name="TextBox 15"/>
          <p:cNvSpPr txBox="1"/>
          <p:nvPr/>
        </p:nvSpPr>
        <p:spPr>
          <a:xfrm>
            <a:off x="3153711" y="3823880"/>
            <a:ext cx="2736304"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 gives instruction to submit quotation as to time and cost </a:t>
            </a:r>
          </a:p>
          <a:p>
            <a:pPr algn="ctr"/>
            <a:r>
              <a:rPr lang="en-GB" b="1" dirty="0" smtClean="0">
                <a:solidFill>
                  <a:srgbClr val="C00000"/>
                </a:solidFill>
                <a:latin typeface="+mj-lt"/>
              </a:rPr>
              <a:t>61.1</a:t>
            </a:r>
            <a:endParaRPr lang="en-GB" b="1" dirty="0">
              <a:solidFill>
                <a:srgbClr val="C00000"/>
              </a:solidFill>
              <a:latin typeface="+mj-lt"/>
            </a:endParaRPr>
          </a:p>
        </p:txBody>
      </p:sp>
      <p:sp>
        <p:nvSpPr>
          <p:cNvPr id="17" name="TextBox 16"/>
          <p:cNvSpPr txBox="1"/>
          <p:nvPr/>
        </p:nvSpPr>
        <p:spPr>
          <a:xfrm>
            <a:off x="4377847" y="6887667"/>
            <a:ext cx="792088" cy="369332"/>
          </a:xfrm>
          <a:prstGeom prst="rect">
            <a:avLst/>
          </a:prstGeom>
          <a:noFill/>
        </p:spPr>
        <p:txBody>
          <a:bodyPr wrap="square" rtlCol="0">
            <a:spAutoFit/>
          </a:bodyPr>
          <a:lstStyle/>
          <a:p>
            <a:r>
              <a:rPr lang="en-GB" dirty="0" smtClean="0">
                <a:latin typeface="+mj-lt"/>
              </a:rPr>
              <a:t>Is a CE</a:t>
            </a:r>
            <a:endParaRPr lang="en-GB" dirty="0">
              <a:latin typeface="+mj-lt"/>
            </a:endParaRPr>
          </a:p>
        </p:txBody>
      </p:sp>
      <p:sp>
        <p:nvSpPr>
          <p:cNvPr id="18" name="TextBox 17"/>
          <p:cNvSpPr txBox="1"/>
          <p:nvPr/>
        </p:nvSpPr>
        <p:spPr>
          <a:xfrm>
            <a:off x="715420" y="3120350"/>
            <a:ext cx="1944216" cy="1477328"/>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Quotation submitted by Contractor within 3 weeks</a:t>
            </a:r>
          </a:p>
          <a:p>
            <a:pPr algn="ctr"/>
            <a:r>
              <a:rPr lang="en-GB" b="1" dirty="0" smtClean="0">
                <a:solidFill>
                  <a:srgbClr val="C00000"/>
                </a:solidFill>
              </a:rPr>
              <a:t>62.3</a:t>
            </a:r>
            <a:endParaRPr lang="en-GB" b="1" dirty="0">
              <a:solidFill>
                <a:srgbClr val="C00000"/>
              </a:solidFill>
            </a:endParaRPr>
          </a:p>
        </p:txBody>
      </p:sp>
      <p:sp>
        <p:nvSpPr>
          <p:cNvPr id="21" name="TextBox 20"/>
          <p:cNvSpPr txBox="1"/>
          <p:nvPr/>
        </p:nvSpPr>
        <p:spPr>
          <a:xfrm>
            <a:off x="823432" y="4941169"/>
            <a:ext cx="1728192" cy="1200329"/>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Quotation Accepted by PM within 2 weeks</a:t>
            </a:r>
          </a:p>
          <a:p>
            <a:pPr algn="ctr"/>
            <a:r>
              <a:rPr lang="en-GB" b="1" dirty="0">
                <a:solidFill>
                  <a:srgbClr val="C00000"/>
                </a:solidFill>
              </a:rPr>
              <a:t>62.3</a:t>
            </a:r>
          </a:p>
        </p:txBody>
      </p:sp>
      <p:sp>
        <p:nvSpPr>
          <p:cNvPr id="22" name="Footer Placeholder 19"/>
          <p:cNvSpPr>
            <a:spLocks noGrp="1"/>
          </p:cNvSpPr>
          <p:nvPr>
            <p:ph type="ftr" sz="quarter" idx="4294967295"/>
          </p:nvPr>
        </p:nvSpPr>
        <p:spPr>
          <a:xfrm>
            <a:off x="251520" y="6356350"/>
            <a:ext cx="3096344" cy="365125"/>
          </a:xfrm>
          <a:prstGeom prst="rect">
            <a:avLst/>
          </a:prstGeom>
        </p:spPr>
        <p:txBody>
          <a:bodyPr/>
          <a:lstStyle/>
          <a:p>
            <a:r>
              <a:rPr lang="en-GB" dirty="0" smtClean="0"/>
              <a:t>Copyright </a:t>
            </a:r>
            <a:r>
              <a:rPr lang="en-GB" dirty="0" err="1" smtClean="0"/>
              <a:t>Morecraft</a:t>
            </a:r>
            <a:r>
              <a:rPr lang="en-GB" dirty="0" smtClean="0"/>
              <a:t> Drury</a:t>
            </a:r>
            <a:endParaRPr lang="en-GB" dirty="0"/>
          </a:p>
        </p:txBody>
      </p:sp>
      <p:cxnSp>
        <p:nvCxnSpPr>
          <p:cNvPr id="39" name="Straight Arrow Connector 38"/>
          <p:cNvCxnSpPr>
            <a:stCxn id="5" idx="3"/>
            <a:endCxn id="6" idx="1"/>
          </p:cNvCxnSpPr>
          <p:nvPr/>
        </p:nvCxnSpPr>
        <p:spPr>
          <a:xfrm>
            <a:off x="1906588" y="1972921"/>
            <a:ext cx="537657"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6" idx="3"/>
            <a:endCxn id="9" idx="1"/>
          </p:cNvCxnSpPr>
          <p:nvPr/>
        </p:nvCxnSpPr>
        <p:spPr>
          <a:xfrm>
            <a:off x="3779134" y="1972921"/>
            <a:ext cx="670721"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9" idx="3"/>
            <a:endCxn id="11" idx="1"/>
          </p:cNvCxnSpPr>
          <p:nvPr/>
        </p:nvCxnSpPr>
        <p:spPr>
          <a:xfrm flipV="1">
            <a:off x="5890015" y="1972920"/>
            <a:ext cx="805818"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9" idx="2"/>
            <a:endCxn id="16" idx="0"/>
          </p:cNvCxnSpPr>
          <p:nvPr/>
        </p:nvCxnSpPr>
        <p:spPr>
          <a:xfrm rot="5400000">
            <a:off x="4220502" y="2874446"/>
            <a:ext cx="1250795" cy="648072"/>
          </a:xfrm>
          <a:prstGeom prst="bentConnector3">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895846" y="2133077"/>
            <a:ext cx="625798" cy="88001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1"/>
            <a:endCxn id="18" idx="3"/>
          </p:cNvCxnSpPr>
          <p:nvPr/>
        </p:nvCxnSpPr>
        <p:spPr>
          <a:xfrm flipH="1" flipV="1">
            <a:off x="2659636" y="3859014"/>
            <a:ext cx="494075" cy="56503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8" idx="2"/>
            <a:endCxn id="21" idx="0"/>
          </p:cNvCxnSpPr>
          <p:nvPr/>
        </p:nvCxnSpPr>
        <p:spPr>
          <a:xfrm>
            <a:off x="1687528" y="4597678"/>
            <a:ext cx="0" cy="34349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499992" y="3284984"/>
            <a:ext cx="864096" cy="369332"/>
          </a:xfrm>
          <a:prstGeom prst="rect">
            <a:avLst/>
          </a:prstGeom>
          <a:noFill/>
        </p:spPr>
        <p:txBody>
          <a:bodyPr wrap="square" rtlCol="0">
            <a:spAutoFit/>
          </a:bodyPr>
          <a:lstStyle/>
          <a:p>
            <a:r>
              <a:rPr lang="en-GB" dirty="0" smtClean="0">
                <a:solidFill>
                  <a:srgbClr val="C00000"/>
                </a:solidFill>
              </a:rPr>
              <a:t>Is a CE</a:t>
            </a:r>
            <a:endParaRPr lang="en-GB" dirty="0">
              <a:solidFill>
                <a:srgbClr val="C00000"/>
              </a:solidFill>
            </a:endParaRPr>
          </a:p>
        </p:txBody>
      </p:sp>
    </p:spTree>
    <p:extLst>
      <p:ext uri="{BB962C8B-B14F-4D97-AF65-F5344CB8AC3E}">
        <p14:creationId xmlns:p14="http://schemas.microsoft.com/office/powerpoint/2010/main" val="14029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Contractor’s Responsibilities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Contractor provides Works in accordance with the Works Information.  As the Contractor’s price is tendered on this information it therefore needs to meet the clients needs/requirements!!</a:t>
            </a:r>
          </a:p>
          <a:p>
            <a:pPr>
              <a:buFont typeface="Courier New" panose="02070309020205020404" pitchFamily="49" charset="0"/>
              <a:buChar char="o"/>
            </a:pPr>
            <a:r>
              <a:rPr lang="en-GB" dirty="0"/>
              <a:t> Contractor may design all or parts of the Works. </a:t>
            </a:r>
          </a:p>
          <a:p>
            <a:pPr>
              <a:buFont typeface="Courier New" panose="02070309020205020404" pitchFamily="49" charset="0"/>
              <a:buChar char="o"/>
            </a:pPr>
            <a:r>
              <a:rPr lang="en-GB" dirty="0"/>
              <a:t> Contractor does not proceed unless PM has accepted its design. </a:t>
            </a:r>
          </a:p>
          <a:p>
            <a:pPr>
              <a:buFont typeface="Courier New" panose="02070309020205020404" pitchFamily="49" charset="0"/>
              <a:buChar char="o"/>
            </a:pPr>
            <a:r>
              <a:rPr lang="en-GB" dirty="0"/>
              <a:t> Grounds for not accepting – not in accordance with Works information or applicable law</a:t>
            </a:r>
          </a:p>
          <a:p>
            <a:pPr>
              <a:buFont typeface="Courier New" panose="02070309020205020404" pitchFamily="49" charset="0"/>
              <a:buChar char="o"/>
            </a:pPr>
            <a:r>
              <a:rPr lang="en-GB" dirty="0"/>
              <a:t> A requirement to co-operate with Others in receiving/providing </a:t>
            </a:r>
            <a:r>
              <a:rPr lang="en-GB" dirty="0" smtClean="0"/>
              <a:t>information</a:t>
            </a:r>
            <a:endParaRPr lang="en-GB" dirty="0"/>
          </a:p>
        </p:txBody>
      </p:sp>
    </p:spTree>
    <p:extLst>
      <p:ext uri="{BB962C8B-B14F-4D97-AF65-F5344CB8AC3E}">
        <p14:creationId xmlns:p14="http://schemas.microsoft.com/office/powerpoint/2010/main" val="1111155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Contractor’s Responsibilities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Any costs incurred by Employer where Contractor fails to provide services etc. set out in Works Information is assessed by PM and paid for by the Contractor.</a:t>
            </a:r>
          </a:p>
          <a:p>
            <a:pPr>
              <a:buFont typeface="Courier New" panose="02070309020205020404" pitchFamily="49" charset="0"/>
              <a:buChar char="o"/>
            </a:pPr>
            <a:r>
              <a:rPr lang="en-GB" dirty="0"/>
              <a:t> If PM decides work does not meet Condition by a Key date and the Employer incurs additional cost, PM assesses cost within 4 weeks and is paid for by Contractor.</a:t>
            </a:r>
          </a:p>
          <a:p>
            <a:pPr>
              <a:buFont typeface="Courier New" panose="02070309020205020404" pitchFamily="49" charset="0"/>
              <a:buChar char="o"/>
            </a:pPr>
            <a:r>
              <a:rPr lang="en-GB" dirty="0"/>
              <a:t> Contractor submits proposed sub-contract conditions to PM for acceptance unless an NEC form is used or PM agrees that no submission required</a:t>
            </a:r>
          </a:p>
          <a:p>
            <a:pPr>
              <a:buFont typeface="Courier New" panose="02070309020205020404" pitchFamily="49" charset="0"/>
              <a:buChar char="o"/>
            </a:pPr>
            <a:r>
              <a:rPr lang="en-GB" dirty="0"/>
              <a:t> Must accept Instructions from PM and Supervisor</a:t>
            </a:r>
          </a:p>
        </p:txBody>
      </p:sp>
    </p:spTree>
    <p:extLst>
      <p:ext uri="{BB962C8B-B14F-4D97-AF65-F5344CB8AC3E}">
        <p14:creationId xmlns:p14="http://schemas.microsoft.com/office/powerpoint/2010/main" val="3371378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smtClean="0"/>
              <a:t>Programme</a:t>
            </a:r>
            <a:endParaRPr lang="en-GB" dirty="0"/>
          </a:p>
        </p:txBody>
      </p:sp>
      <p:sp>
        <p:nvSpPr>
          <p:cNvPr id="3" name="Content Placeholder 2"/>
          <p:cNvSpPr>
            <a:spLocks noGrp="1"/>
          </p:cNvSpPr>
          <p:nvPr>
            <p:ph sz="quarter" idx="1"/>
          </p:nvPr>
        </p:nvSpPr>
        <p:spPr>
          <a:xfrm>
            <a:off x="457200" y="1896216"/>
            <a:ext cx="7467600" cy="4269088"/>
          </a:xfrm>
        </p:spPr>
        <p:txBody>
          <a:bodyPr>
            <a:normAutofit fontScale="77500" lnSpcReduction="20000"/>
          </a:bodyPr>
          <a:lstStyle/>
          <a:p>
            <a:pPr marL="0" indent="0">
              <a:buNone/>
            </a:pPr>
            <a:r>
              <a:rPr lang="en-GB" b="1" dirty="0"/>
              <a:t>Day 1</a:t>
            </a:r>
            <a:endParaRPr lang="en-GB" dirty="0"/>
          </a:p>
          <a:p>
            <a:pPr marL="0" indent="0">
              <a:buNone/>
            </a:pPr>
            <a:r>
              <a:rPr lang="en-GB" dirty="0" smtClean="0"/>
              <a:t>NEC </a:t>
            </a:r>
            <a:r>
              <a:rPr lang="en-GB" dirty="0"/>
              <a:t>3 – Option A Priced contract with activity schedule</a:t>
            </a:r>
          </a:p>
          <a:p>
            <a:pPr marL="0" indent="0">
              <a:buNone/>
            </a:pPr>
            <a:endParaRPr lang="en-GB" dirty="0"/>
          </a:p>
          <a:p>
            <a:pPr lvl="0">
              <a:buFont typeface="Courier New" panose="02070309020205020404" pitchFamily="49" charset="0"/>
              <a:buChar char="o"/>
            </a:pPr>
            <a:r>
              <a:rPr lang="en-GB" dirty="0" smtClean="0"/>
              <a:t>Main </a:t>
            </a:r>
            <a:r>
              <a:rPr lang="en-GB" dirty="0"/>
              <a:t>core clauses overview :</a:t>
            </a:r>
          </a:p>
          <a:p>
            <a:pPr lvl="1">
              <a:buFont typeface="Courier New" panose="02070309020205020404" pitchFamily="49" charset="0"/>
              <a:buChar char="o"/>
            </a:pPr>
            <a:r>
              <a:rPr lang="en-GB" dirty="0"/>
              <a:t>Contractor and PM responsibilities, time, testing &amp; defects, stage payments, activity schedules, Early Warning Notices, risk review meetings and risk registers, compensation events, quotations, termination</a:t>
            </a:r>
          </a:p>
          <a:p>
            <a:pPr lvl="0">
              <a:buFont typeface="Courier New" panose="02070309020205020404" pitchFamily="49" charset="0"/>
              <a:buChar char="o"/>
            </a:pPr>
            <a:r>
              <a:rPr lang="en-GB" dirty="0" smtClean="0"/>
              <a:t>Change </a:t>
            </a:r>
            <a:r>
              <a:rPr lang="en-GB" dirty="0"/>
              <a:t>Overview : notices, timing – group work exercise </a:t>
            </a:r>
            <a:endParaRPr lang="en-GB" dirty="0" smtClean="0"/>
          </a:p>
          <a:p>
            <a:pPr lvl="0">
              <a:buFont typeface="Courier New" panose="02070309020205020404" pitchFamily="49" charset="0"/>
              <a:buChar char="o"/>
            </a:pPr>
            <a:r>
              <a:rPr lang="en-GB" dirty="0" smtClean="0"/>
              <a:t>Timescales </a:t>
            </a:r>
            <a:r>
              <a:rPr lang="en-GB" dirty="0"/>
              <a:t>for Compensation events – group work exercise  Compensation events, changes to prices – group work exercise session</a:t>
            </a:r>
          </a:p>
          <a:p>
            <a:pPr lvl="0">
              <a:buFont typeface="Courier New" panose="02070309020205020404" pitchFamily="49" charset="0"/>
              <a:buChar char="o"/>
            </a:pPr>
            <a:r>
              <a:rPr lang="en-GB" dirty="0" smtClean="0"/>
              <a:t>Programme </a:t>
            </a:r>
            <a:r>
              <a:rPr lang="en-GB" dirty="0"/>
              <a:t>– the accepted programme, revision/update, evaluating extensions of time, ownership of float</a:t>
            </a:r>
          </a:p>
          <a:p>
            <a:pPr lvl="0">
              <a:buFont typeface="Courier New" panose="02070309020205020404" pitchFamily="49" charset="0"/>
              <a:buChar char="o"/>
            </a:pPr>
            <a:r>
              <a:rPr lang="en-GB" dirty="0" smtClean="0"/>
              <a:t>Questions</a:t>
            </a:r>
            <a:endParaRPr lang="en-GB" dirty="0"/>
          </a:p>
          <a:p>
            <a:pPr lvl="0">
              <a:buFont typeface="Courier New" panose="02070309020205020404" pitchFamily="49" charset="0"/>
              <a:buChar char="o"/>
            </a:pPr>
            <a:r>
              <a:rPr lang="en-GB" dirty="0" smtClean="0"/>
              <a:t>Homework </a:t>
            </a:r>
            <a:r>
              <a:rPr lang="en-GB" dirty="0"/>
              <a:t>question paper handed out for completion by Day 2</a:t>
            </a:r>
          </a:p>
          <a:p>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44162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Time</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If Programme not contained in Contract Data, Contractor to submit to PM for acceptance within period stated (31.1)</a:t>
            </a:r>
          </a:p>
          <a:p>
            <a:pPr>
              <a:buFont typeface="Courier New" panose="02070309020205020404" pitchFamily="49" charset="0"/>
              <a:buChar char="o"/>
            </a:pPr>
            <a:r>
              <a:rPr lang="en-GB" dirty="0"/>
              <a:t> Every programme must have all of the information set out in clause 31.2. Note that it must include float, time risk allowances &amp; H&amp;S requirements </a:t>
            </a:r>
          </a:p>
          <a:p>
            <a:pPr>
              <a:buFont typeface="Courier New" panose="02070309020205020404" pitchFamily="49" charset="0"/>
              <a:buChar char="o"/>
            </a:pPr>
            <a:r>
              <a:rPr lang="en-GB" dirty="0"/>
              <a:t> Method statement – how each operation is to be undertaken , plant(equipment) and other resources to be used</a:t>
            </a:r>
          </a:p>
          <a:p>
            <a:pPr>
              <a:buFont typeface="Courier New" panose="02070309020205020404" pitchFamily="49" charset="0"/>
              <a:buChar char="o"/>
            </a:pPr>
            <a:r>
              <a:rPr lang="en-GB" dirty="0"/>
              <a:t> Advice! – request electronically with full network analysis. You may also wish to specify the software to be used e.g. Primavera P6 or </a:t>
            </a:r>
            <a:r>
              <a:rPr lang="en-GB" dirty="0" err="1"/>
              <a:t>Asta</a:t>
            </a:r>
            <a:r>
              <a:rPr lang="en-GB" dirty="0"/>
              <a:t> Power project</a:t>
            </a:r>
          </a:p>
        </p:txBody>
      </p:sp>
    </p:spTree>
    <p:extLst>
      <p:ext uri="{BB962C8B-B14F-4D97-AF65-F5344CB8AC3E}">
        <p14:creationId xmlns:p14="http://schemas.microsoft.com/office/powerpoint/2010/main" val="33713785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Time</a:t>
            </a:r>
            <a:endParaRPr lang="en-GB" sz="2400" dirty="0"/>
          </a:p>
        </p:txBody>
      </p:sp>
      <p:sp>
        <p:nvSpPr>
          <p:cNvPr id="3" name="Content Placeholder 2"/>
          <p:cNvSpPr>
            <a:spLocks noGrp="1"/>
          </p:cNvSpPr>
          <p:nvPr>
            <p:ph sz="quarter" idx="1"/>
          </p:nvPr>
        </p:nvSpPr>
        <p:spPr/>
        <p:txBody>
          <a:bodyPr/>
          <a:lstStyle/>
          <a:p>
            <a:r>
              <a:rPr lang="en-GB" dirty="0" smtClean="0"/>
              <a:t>Timing</a:t>
            </a:r>
            <a:endParaRPr lang="en-GB" dirty="0"/>
          </a:p>
          <a:p>
            <a:pPr lvl="1">
              <a:buFont typeface="Courier New" panose="02070309020205020404" pitchFamily="49" charset="0"/>
              <a:buChar char="o"/>
            </a:pPr>
            <a:r>
              <a:rPr lang="en-GB" dirty="0" smtClean="0"/>
              <a:t>Within </a:t>
            </a:r>
            <a:r>
              <a:rPr lang="en-GB" dirty="0"/>
              <a:t>2 weeks PM must accept or reject programme giving reasons for non-acceptance (31.3)</a:t>
            </a:r>
          </a:p>
          <a:p>
            <a:pPr lvl="1">
              <a:buFont typeface="Courier New" panose="02070309020205020404" pitchFamily="49" charset="0"/>
              <a:buChar char="o"/>
            </a:pPr>
            <a:endParaRPr lang="en-GB" dirty="0" smtClean="0"/>
          </a:p>
          <a:p>
            <a:pPr lvl="1">
              <a:buFont typeface="Courier New" panose="02070309020205020404" pitchFamily="49" charset="0"/>
              <a:buChar char="o"/>
            </a:pPr>
            <a:r>
              <a:rPr lang="en-GB" dirty="0" smtClean="0"/>
              <a:t>Reasons </a:t>
            </a:r>
            <a:r>
              <a:rPr lang="en-GB" dirty="0"/>
              <a:t>limited to:</a:t>
            </a:r>
          </a:p>
          <a:p>
            <a:pPr lvl="2">
              <a:buFont typeface="Courier New" panose="02070309020205020404" pitchFamily="49" charset="0"/>
              <a:buChar char="o"/>
            </a:pPr>
            <a:r>
              <a:rPr lang="en-GB" dirty="0"/>
              <a:t>Contractor’s plans not practicable</a:t>
            </a:r>
          </a:p>
          <a:p>
            <a:pPr lvl="2">
              <a:buFont typeface="Courier New" panose="02070309020205020404" pitchFamily="49" charset="0"/>
              <a:buChar char="o"/>
            </a:pPr>
            <a:r>
              <a:rPr lang="en-GB" dirty="0"/>
              <a:t>Does not show information required by contract</a:t>
            </a:r>
          </a:p>
          <a:p>
            <a:pPr lvl="2">
              <a:buFont typeface="Courier New" panose="02070309020205020404" pitchFamily="49" charset="0"/>
              <a:buChar char="o"/>
            </a:pPr>
            <a:r>
              <a:rPr lang="en-GB" dirty="0"/>
              <a:t>Unrealistic</a:t>
            </a:r>
          </a:p>
          <a:p>
            <a:pPr lvl="2">
              <a:buFont typeface="Courier New" panose="02070309020205020404" pitchFamily="49" charset="0"/>
              <a:buChar char="o"/>
            </a:pPr>
            <a:r>
              <a:rPr lang="en-GB" dirty="0"/>
              <a:t>Does not comply with the Works Information</a:t>
            </a:r>
          </a:p>
        </p:txBody>
      </p:sp>
    </p:spTree>
    <p:extLst>
      <p:ext uri="{BB962C8B-B14F-4D97-AF65-F5344CB8AC3E}">
        <p14:creationId xmlns:p14="http://schemas.microsoft.com/office/powerpoint/2010/main" val="33643202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Time</a:t>
            </a:r>
            <a:endParaRPr lang="en-GB" sz="2400" dirty="0"/>
          </a:p>
        </p:txBody>
      </p:sp>
      <p:sp>
        <p:nvSpPr>
          <p:cNvPr id="3" name="Content Placeholder 2"/>
          <p:cNvSpPr>
            <a:spLocks noGrp="1"/>
          </p:cNvSpPr>
          <p:nvPr>
            <p:ph sz="quarter" idx="1"/>
          </p:nvPr>
        </p:nvSpPr>
        <p:spPr/>
        <p:txBody>
          <a:bodyPr/>
          <a:lstStyle/>
          <a:p>
            <a:r>
              <a:rPr lang="en-GB" dirty="0"/>
              <a:t>For Option A</a:t>
            </a:r>
          </a:p>
          <a:p>
            <a:pPr lvl="1">
              <a:buFont typeface="Courier New" panose="02070309020205020404" pitchFamily="49" charset="0"/>
              <a:buChar char="o"/>
            </a:pPr>
            <a:r>
              <a:rPr lang="en-GB" dirty="0" smtClean="0"/>
              <a:t>The </a:t>
            </a:r>
            <a:r>
              <a:rPr lang="en-GB" dirty="0"/>
              <a:t>Contractor is required to provide information that shows how each activity on the ACTIVITY SCHEDULE relates to the activities/operations on the accepted programme (31.4</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A </a:t>
            </a:r>
            <a:r>
              <a:rPr lang="en-GB" dirty="0"/>
              <a:t>revised programme must be submitted by the Contractor for acceptance (32.2):</a:t>
            </a:r>
          </a:p>
          <a:p>
            <a:pPr lvl="2">
              <a:buFont typeface="Courier New" panose="02070309020205020404" pitchFamily="49" charset="0"/>
              <a:buChar char="o"/>
            </a:pPr>
            <a:r>
              <a:rPr lang="en-GB" dirty="0" smtClean="0"/>
              <a:t>Within </a:t>
            </a:r>
            <a:r>
              <a:rPr lang="en-GB" dirty="0"/>
              <a:t>the period for reply after being instructed to</a:t>
            </a:r>
          </a:p>
          <a:p>
            <a:pPr lvl="2">
              <a:buFont typeface="Courier New" panose="02070309020205020404" pitchFamily="49" charset="0"/>
              <a:buChar char="o"/>
            </a:pPr>
            <a:r>
              <a:rPr lang="en-GB" dirty="0"/>
              <a:t>Within  the interval stated in the Contract Data</a:t>
            </a:r>
          </a:p>
          <a:p>
            <a:pPr lvl="1">
              <a:buFont typeface="Arial" pitchFamily="34" charset="0"/>
              <a:buChar char="•"/>
            </a:pPr>
            <a:endParaRPr lang="en-GB" dirty="0"/>
          </a:p>
        </p:txBody>
      </p:sp>
    </p:spTree>
    <p:extLst>
      <p:ext uri="{BB962C8B-B14F-4D97-AF65-F5344CB8AC3E}">
        <p14:creationId xmlns:p14="http://schemas.microsoft.com/office/powerpoint/2010/main" val="20886035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Time</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The Revised Programme (32.1) must show</a:t>
            </a:r>
            <a:r>
              <a:rPr lang="en-GB" dirty="0" smtClean="0"/>
              <a:t>:</a:t>
            </a:r>
            <a:endParaRPr lang="en-GB" dirty="0"/>
          </a:p>
          <a:p>
            <a:pPr lvl="1">
              <a:buFont typeface="Courier New" panose="02070309020205020404" pitchFamily="49" charset="0"/>
              <a:buChar char="o"/>
            </a:pPr>
            <a:r>
              <a:rPr lang="en-GB" dirty="0" smtClean="0"/>
              <a:t>Actual </a:t>
            </a:r>
            <a:r>
              <a:rPr lang="en-GB" dirty="0"/>
              <a:t>progress and effect on subsequent </a:t>
            </a:r>
            <a:r>
              <a:rPr lang="en-GB" dirty="0" smtClean="0"/>
              <a:t>work</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The </a:t>
            </a:r>
            <a:r>
              <a:rPr lang="en-GB" dirty="0"/>
              <a:t>effect of implemented CE’s and </a:t>
            </a:r>
            <a:r>
              <a:rPr lang="en-GB" dirty="0" smtClean="0"/>
              <a:t>EW’s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How </a:t>
            </a:r>
            <a:r>
              <a:rPr lang="en-GB" dirty="0"/>
              <a:t>the Contractor plans to overcome delays remedy </a:t>
            </a:r>
            <a:r>
              <a:rPr lang="en-GB" dirty="0" smtClean="0"/>
              <a:t>defects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Other </a:t>
            </a:r>
            <a:r>
              <a:rPr lang="en-GB" dirty="0"/>
              <a:t>Contractor proposed changes to Accepted Programme</a:t>
            </a:r>
          </a:p>
          <a:p>
            <a:pPr lvl="2">
              <a:buFont typeface="Courier New" panose="02070309020205020404" pitchFamily="49" charset="0"/>
              <a:buChar char="o"/>
            </a:pPr>
            <a:endParaRPr lang="en-GB" dirty="0"/>
          </a:p>
        </p:txBody>
      </p:sp>
    </p:spTree>
    <p:extLst>
      <p:ext uri="{BB962C8B-B14F-4D97-AF65-F5344CB8AC3E}">
        <p14:creationId xmlns:p14="http://schemas.microsoft.com/office/powerpoint/2010/main" val="1382765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Time</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Take over:</a:t>
            </a:r>
          </a:p>
          <a:p>
            <a:pPr lvl="1">
              <a:buFont typeface="Courier New" panose="02070309020205020404" pitchFamily="49" charset="0"/>
              <a:buChar char="o"/>
            </a:pPr>
            <a:r>
              <a:rPr lang="en-GB" dirty="0" smtClean="0"/>
              <a:t>Employer </a:t>
            </a:r>
            <a:r>
              <a:rPr lang="en-GB" dirty="0"/>
              <a:t>does not have to take over the works before the Completion Date if stated in Contract </a:t>
            </a:r>
            <a:r>
              <a:rPr lang="en-GB" dirty="0" smtClean="0"/>
              <a:t>Data</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Takeover </a:t>
            </a:r>
            <a:r>
              <a:rPr lang="en-GB" dirty="0"/>
              <a:t>– up to 2 weeks after Completion (35.1</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Employer </a:t>
            </a:r>
            <a:r>
              <a:rPr lang="en-GB" dirty="0"/>
              <a:t>may use any part of the works before Completion certified however; that part is deemed to have been taken over unless:</a:t>
            </a:r>
          </a:p>
          <a:p>
            <a:pPr lvl="2">
              <a:buFont typeface="Courier New" panose="02070309020205020404" pitchFamily="49" charset="0"/>
              <a:buChar char="o"/>
            </a:pPr>
            <a:r>
              <a:rPr lang="en-GB" dirty="0"/>
              <a:t>For reason set out in Works Information</a:t>
            </a:r>
          </a:p>
          <a:p>
            <a:pPr lvl="2">
              <a:buFont typeface="Courier New" panose="02070309020205020404" pitchFamily="49" charset="0"/>
              <a:buChar char="o"/>
            </a:pPr>
            <a:r>
              <a:rPr lang="en-GB" dirty="0"/>
              <a:t>To suit the Contractor’s method of working</a:t>
            </a:r>
          </a:p>
          <a:p>
            <a:pPr lvl="3">
              <a:buFont typeface="Courier New" panose="02070309020205020404" pitchFamily="49" charset="0"/>
              <a:buChar char="o"/>
            </a:pPr>
            <a:endParaRPr lang="en-GB" dirty="0"/>
          </a:p>
        </p:txBody>
      </p:sp>
    </p:spTree>
    <p:extLst>
      <p:ext uri="{BB962C8B-B14F-4D97-AF65-F5344CB8AC3E}">
        <p14:creationId xmlns:p14="http://schemas.microsoft.com/office/powerpoint/2010/main" val="22286732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Time</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Acceleration (36):</a:t>
            </a:r>
          </a:p>
          <a:p>
            <a:pPr lvl="1">
              <a:buFont typeface="Courier New" panose="02070309020205020404" pitchFamily="49" charset="0"/>
              <a:buChar char="o"/>
            </a:pPr>
            <a:r>
              <a:rPr lang="en-GB" dirty="0" smtClean="0"/>
              <a:t>PM </a:t>
            </a:r>
            <a:r>
              <a:rPr lang="en-GB" dirty="0"/>
              <a:t>may instruct a quotation stating Key Dates to be </a:t>
            </a:r>
            <a:r>
              <a:rPr lang="en-GB" dirty="0" smtClean="0"/>
              <a:t>included</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Quotation </a:t>
            </a:r>
            <a:r>
              <a:rPr lang="en-GB" dirty="0"/>
              <a:t>must include changes to Prices and a revised programme showing the earlier Completion Date and changed Key </a:t>
            </a:r>
            <a:r>
              <a:rPr lang="en-GB" dirty="0" smtClean="0"/>
              <a:t>Dates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When </a:t>
            </a:r>
            <a:r>
              <a:rPr lang="en-GB" dirty="0"/>
              <a:t>PM accepts such a quotation he accepts changes to prices , Completion Date and Key Dates and accepts the revised programme</a:t>
            </a:r>
          </a:p>
          <a:p>
            <a:pPr lvl="4">
              <a:buFont typeface="Courier New" panose="02070309020205020404" pitchFamily="49" charset="0"/>
              <a:buChar char="o"/>
            </a:pPr>
            <a:endParaRPr lang="en-GB" dirty="0"/>
          </a:p>
        </p:txBody>
      </p:sp>
    </p:spTree>
    <p:extLst>
      <p:ext uri="{BB962C8B-B14F-4D97-AF65-F5344CB8AC3E}">
        <p14:creationId xmlns:p14="http://schemas.microsoft.com/office/powerpoint/2010/main" val="864132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a:t>
            </a:r>
            <a:r>
              <a:rPr lang="en-GB" sz="2800" dirty="0" smtClean="0"/>
              <a:t>– </a:t>
            </a:r>
            <a:r>
              <a:rPr lang="en-GB" sz="2800" dirty="0"/>
              <a:t>Testing &amp; Defects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Supervisor:</a:t>
            </a:r>
          </a:p>
          <a:p>
            <a:pPr lvl="1">
              <a:buFont typeface="Courier New" panose="02070309020205020404" pitchFamily="49" charset="0"/>
              <a:buChar char="o"/>
            </a:pPr>
            <a:r>
              <a:rPr lang="en-GB" dirty="0" smtClean="0"/>
              <a:t>Must </a:t>
            </a:r>
            <a:r>
              <a:rPr lang="en-GB" dirty="0"/>
              <a:t>not cause unnecessary delay to work or payment conditional upon test results (40.5</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PM </a:t>
            </a:r>
            <a:r>
              <a:rPr lang="en-GB" dirty="0"/>
              <a:t>assesses cost of any re-tests which is to be paid for by the Contractor (40.6</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Up </a:t>
            </a:r>
            <a:r>
              <a:rPr lang="en-GB" dirty="0"/>
              <a:t>to the defects date Supervisor can instruct Contractor to search for a defect giving reasons (42.1</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Until </a:t>
            </a:r>
            <a:r>
              <a:rPr lang="en-GB" dirty="0"/>
              <a:t>the defects date Supervisor notifies Contractor of each defect as soon as identified and the Contractor  vice versa (42.2)</a:t>
            </a:r>
          </a:p>
          <a:p>
            <a:pPr lvl="5">
              <a:buFont typeface="Courier New" panose="02070309020205020404" pitchFamily="49" charset="0"/>
              <a:buChar char="o"/>
            </a:pPr>
            <a:endParaRPr lang="en-GB" dirty="0"/>
          </a:p>
        </p:txBody>
      </p:sp>
    </p:spTree>
    <p:extLst>
      <p:ext uri="{BB962C8B-B14F-4D97-AF65-F5344CB8AC3E}">
        <p14:creationId xmlns:p14="http://schemas.microsoft.com/office/powerpoint/2010/main" val="40900136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Testing &amp; Defects</a:t>
            </a:r>
            <a:endParaRPr lang="en-GB" sz="2400" dirty="0"/>
          </a:p>
        </p:txBody>
      </p:sp>
      <p:sp>
        <p:nvSpPr>
          <p:cNvPr id="3" name="Content Placeholder 2"/>
          <p:cNvSpPr>
            <a:spLocks noGrp="1"/>
          </p:cNvSpPr>
          <p:nvPr>
            <p:ph sz="quarter" idx="1"/>
          </p:nvPr>
        </p:nvSpPr>
        <p:spPr/>
        <p:txBody>
          <a:bodyPr/>
          <a:lstStyle/>
          <a:p>
            <a:r>
              <a:rPr lang="en-GB" dirty="0"/>
              <a:t>Correcting defects</a:t>
            </a:r>
            <a:r>
              <a:rPr lang="en-GB" dirty="0" smtClean="0"/>
              <a:t>:</a:t>
            </a:r>
          </a:p>
          <a:p>
            <a:pPr marL="0" indent="0">
              <a:buNone/>
            </a:pPr>
            <a:endParaRPr lang="en-GB" dirty="0"/>
          </a:p>
          <a:p>
            <a:pPr lvl="1">
              <a:buFont typeface="Courier New" panose="02070309020205020404" pitchFamily="49" charset="0"/>
              <a:buChar char="o"/>
            </a:pPr>
            <a:r>
              <a:rPr lang="en-GB" dirty="0" smtClean="0"/>
              <a:t>Contractor </a:t>
            </a:r>
            <a:r>
              <a:rPr lang="en-GB" dirty="0"/>
              <a:t>to do so whether notified or </a:t>
            </a:r>
            <a:r>
              <a:rPr lang="en-GB" dirty="0" smtClean="0"/>
              <a:t>not</a:t>
            </a:r>
          </a:p>
          <a:p>
            <a:pPr marL="365760" lvl="1" indent="0">
              <a:buNone/>
            </a:pPr>
            <a:endParaRPr lang="en-GB" dirty="0"/>
          </a:p>
          <a:p>
            <a:pPr lvl="1">
              <a:buFont typeface="Courier New" panose="02070309020205020404" pitchFamily="49" charset="0"/>
              <a:buChar char="o"/>
            </a:pPr>
            <a:r>
              <a:rPr lang="en-GB" dirty="0" smtClean="0"/>
              <a:t>Contractor </a:t>
            </a:r>
            <a:r>
              <a:rPr lang="en-GB" dirty="0"/>
              <a:t>corrects a </a:t>
            </a:r>
            <a:r>
              <a:rPr lang="en-GB" u="sng" dirty="0"/>
              <a:t>notified</a:t>
            </a:r>
            <a:r>
              <a:rPr lang="en-GB" dirty="0"/>
              <a:t> defect before end of defect correction period . This begins at Completion, for Defects notified before Completion and when the Defect is notified for other Defects. (43.2)</a:t>
            </a:r>
          </a:p>
          <a:p>
            <a:pPr lvl="5">
              <a:buFont typeface="Courier New" panose="02070309020205020404" pitchFamily="49" charset="0"/>
              <a:buChar char="o"/>
            </a:pPr>
            <a:endParaRPr lang="en-GB" dirty="0"/>
          </a:p>
        </p:txBody>
      </p:sp>
    </p:spTree>
    <p:extLst>
      <p:ext uri="{BB962C8B-B14F-4D97-AF65-F5344CB8AC3E}">
        <p14:creationId xmlns:p14="http://schemas.microsoft.com/office/powerpoint/2010/main" val="39636228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Testing &amp; Defects</a:t>
            </a:r>
            <a:endParaRPr lang="en-GB" sz="2400" dirty="0"/>
          </a:p>
        </p:txBody>
      </p:sp>
      <p:sp>
        <p:nvSpPr>
          <p:cNvPr id="3" name="Content Placeholder 2"/>
          <p:cNvSpPr>
            <a:spLocks noGrp="1"/>
          </p:cNvSpPr>
          <p:nvPr>
            <p:ph sz="quarter" idx="1"/>
          </p:nvPr>
        </p:nvSpPr>
        <p:spPr/>
        <p:txBody>
          <a:bodyPr>
            <a:normAutofit fontScale="92500" lnSpcReduction="10000"/>
          </a:bodyPr>
          <a:lstStyle/>
          <a:p>
            <a:pPr>
              <a:buFont typeface="Courier New" panose="02070309020205020404" pitchFamily="49" charset="0"/>
              <a:buChar char="o"/>
            </a:pPr>
            <a:r>
              <a:rPr lang="en-GB" dirty="0"/>
              <a:t>Supervisor issues Defects Certificate at defects date or defects correction period, which ever is the later (43.3</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Access arranged </a:t>
            </a:r>
            <a:r>
              <a:rPr lang="en-GB" dirty="0"/>
              <a:t>by PM for correction of defects after take </a:t>
            </a:r>
            <a:r>
              <a:rPr lang="en-GB" dirty="0" smtClean="0"/>
              <a:t>over</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Defects </a:t>
            </a:r>
            <a:r>
              <a:rPr lang="en-GB" dirty="0"/>
              <a:t>can be accepted and Works Information amended (44.1</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Contractor </a:t>
            </a:r>
            <a:r>
              <a:rPr lang="en-GB" dirty="0"/>
              <a:t>submits quotation to reduce Prices and Completion for PM acceptance (44.2</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Contractor </a:t>
            </a:r>
            <a:r>
              <a:rPr lang="en-GB" dirty="0"/>
              <a:t>pays for uncorrected defects (45.1/45.2)</a:t>
            </a:r>
          </a:p>
        </p:txBody>
      </p:sp>
    </p:spTree>
    <p:extLst>
      <p:ext uri="{BB962C8B-B14F-4D97-AF65-F5344CB8AC3E}">
        <p14:creationId xmlns:p14="http://schemas.microsoft.com/office/powerpoint/2010/main" val="37404518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Payments</a:t>
            </a:r>
            <a:endParaRPr lang="en-GB" sz="2400" dirty="0"/>
          </a:p>
        </p:txBody>
      </p:sp>
      <p:sp>
        <p:nvSpPr>
          <p:cNvPr id="3" name="Content Placeholder 2"/>
          <p:cNvSpPr>
            <a:spLocks noGrp="1"/>
          </p:cNvSpPr>
          <p:nvPr>
            <p:ph sz="quarter" idx="1"/>
          </p:nvPr>
        </p:nvSpPr>
        <p:spPr/>
        <p:txBody>
          <a:bodyPr>
            <a:normAutofit fontScale="92500"/>
          </a:bodyPr>
          <a:lstStyle/>
          <a:p>
            <a:pPr>
              <a:buFont typeface="Courier New" panose="02070309020205020404" pitchFamily="49" charset="0"/>
              <a:buChar char="o"/>
            </a:pPr>
            <a:r>
              <a:rPr lang="en-GB" dirty="0" smtClean="0"/>
              <a:t>PM assesses amount due including VAT and considers any application submitted by Contractor</a:t>
            </a:r>
          </a:p>
          <a:p>
            <a:pPr>
              <a:buFont typeface="Courier New" panose="02070309020205020404" pitchFamily="49" charset="0"/>
              <a:buChar char="o"/>
            </a:pPr>
            <a:endParaRPr lang="en-GB" dirty="0" smtClean="0"/>
          </a:p>
          <a:p>
            <a:pPr>
              <a:buFont typeface="Courier New" panose="02070309020205020404" pitchFamily="49" charset="0"/>
              <a:buChar char="o"/>
            </a:pPr>
            <a:r>
              <a:rPr lang="en-GB" dirty="0" smtClean="0"/>
              <a:t>25</a:t>
            </a:r>
            <a:r>
              <a:rPr lang="en-GB" dirty="0"/>
              <a:t>% withheld if Contractor fails to submit first programme (50.3</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PM </a:t>
            </a:r>
            <a:r>
              <a:rPr lang="en-GB" dirty="0"/>
              <a:t>certificate within 1 week of assessment date (51.1</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Payment </a:t>
            </a:r>
            <a:r>
              <a:rPr lang="en-GB" dirty="0"/>
              <a:t>within 3 weeks  of assessment date(51.2</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Contractor’s </a:t>
            </a:r>
            <a:r>
              <a:rPr lang="en-GB" dirty="0"/>
              <a:t>costs not included in the Defined Cost are deemed included in the fee</a:t>
            </a:r>
          </a:p>
        </p:txBody>
      </p:sp>
    </p:spTree>
    <p:extLst>
      <p:ext uri="{BB962C8B-B14F-4D97-AF65-F5344CB8AC3E}">
        <p14:creationId xmlns:p14="http://schemas.microsoft.com/office/powerpoint/2010/main" val="1511821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404664"/>
            <a:ext cx="7093314" cy="696535"/>
          </a:xfrm>
        </p:spPr>
        <p:txBody>
          <a:bodyPr/>
          <a:lstStyle/>
          <a:p>
            <a:r>
              <a:rPr lang="en-GB" sz="3200" dirty="0"/>
              <a:t>Programme</a:t>
            </a:r>
            <a:endParaRPr lang="en-GB" dirty="0"/>
          </a:p>
        </p:txBody>
      </p:sp>
      <p:sp>
        <p:nvSpPr>
          <p:cNvPr id="3" name="Content Placeholder 2"/>
          <p:cNvSpPr>
            <a:spLocks noGrp="1"/>
          </p:cNvSpPr>
          <p:nvPr>
            <p:ph sz="quarter" idx="1"/>
          </p:nvPr>
        </p:nvSpPr>
        <p:spPr>
          <a:xfrm>
            <a:off x="457200" y="1896216"/>
            <a:ext cx="7467600" cy="4629128"/>
          </a:xfrm>
        </p:spPr>
        <p:txBody>
          <a:bodyPr>
            <a:normAutofit fontScale="77500" lnSpcReduction="20000"/>
          </a:bodyPr>
          <a:lstStyle/>
          <a:p>
            <a:pPr>
              <a:buFont typeface="Courier New" panose="02070309020205020404" pitchFamily="49" charset="0"/>
              <a:buChar char="o"/>
            </a:pPr>
            <a:r>
              <a:rPr lang="en-GB" b="1" dirty="0"/>
              <a:t>Day 2</a:t>
            </a:r>
            <a:endParaRPr lang="en-GB" dirty="0"/>
          </a:p>
          <a:p>
            <a:pPr lvl="1">
              <a:lnSpc>
                <a:spcPct val="120000"/>
              </a:lnSpc>
              <a:buFont typeface="Courier New" panose="02070309020205020404" pitchFamily="49" charset="0"/>
              <a:buChar char="o"/>
            </a:pPr>
            <a:r>
              <a:rPr lang="en-GB" dirty="0" smtClean="0"/>
              <a:t>Review </a:t>
            </a:r>
            <a:r>
              <a:rPr lang="en-GB" dirty="0"/>
              <a:t>of question paper from Day 1, answers and discussion of issues raised</a:t>
            </a:r>
          </a:p>
          <a:p>
            <a:pPr lvl="1">
              <a:lnSpc>
                <a:spcPct val="120000"/>
              </a:lnSpc>
              <a:buFont typeface="Courier New" panose="02070309020205020404" pitchFamily="49" charset="0"/>
              <a:buChar char="o"/>
            </a:pPr>
            <a:r>
              <a:rPr lang="en-GB" dirty="0" smtClean="0"/>
              <a:t>The </a:t>
            </a:r>
            <a:r>
              <a:rPr lang="en-GB" dirty="0"/>
              <a:t>NEC Short Form of Contract and how it differs from the main NEC  3</a:t>
            </a:r>
          </a:p>
          <a:p>
            <a:pPr lvl="1">
              <a:lnSpc>
                <a:spcPct val="120000"/>
              </a:lnSpc>
              <a:buFont typeface="Courier New" panose="02070309020205020404" pitchFamily="49" charset="0"/>
              <a:buChar char="o"/>
            </a:pPr>
            <a:r>
              <a:rPr lang="en-GB" dirty="0" smtClean="0"/>
              <a:t>Invitations </a:t>
            </a:r>
            <a:r>
              <a:rPr lang="en-GB" dirty="0"/>
              <a:t>to tender (ITT)</a:t>
            </a:r>
          </a:p>
          <a:p>
            <a:pPr lvl="1">
              <a:lnSpc>
                <a:spcPct val="120000"/>
              </a:lnSpc>
              <a:buFont typeface="Courier New" panose="02070309020205020404" pitchFamily="49" charset="0"/>
              <a:buChar char="o"/>
            </a:pPr>
            <a:r>
              <a:rPr lang="en-GB" dirty="0" smtClean="0"/>
              <a:t>Works information</a:t>
            </a:r>
          </a:p>
          <a:p>
            <a:pPr lvl="1">
              <a:lnSpc>
                <a:spcPct val="120000"/>
              </a:lnSpc>
              <a:buFont typeface="Courier New" panose="02070309020205020404" pitchFamily="49" charset="0"/>
              <a:buChar char="o"/>
            </a:pPr>
            <a:r>
              <a:rPr lang="en-GB" dirty="0" smtClean="0"/>
              <a:t>Contract </a:t>
            </a:r>
            <a:r>
              <a:rPr lang="en-GB" dirty="0"/>
              <a:t>data parts 1 and 2</a:t>
            </a:r>
          </a:p>
          <a:p>
            <a:pPr lvl="1">
              <a:lnSpc>
                <a:spcPct val="120000"/>
              </a:lnSpc>
              <a:buFont typeface="Courier New" panose="02070309020205020404" pitchFamily="49" charset="0"/>
              <a:buChar char="o"/>
            </a:pPr>
            <a:r>
              <a:rPr lang="en-GB" dirty="0" smtClean="0"/>
              <a:t>Secondary </a:t>
            </a:r>
            <a:r>
              <a:rPr lang="en-GB" dirty="0"/>
              <a:t>&amp; Option Clauses W, X, Y and Z clauses</a:t>
            </a:r>
          </a:p>
          <a:p>
            <a:pPr lvl="1">
              <a:lnSpc>
                <a:spcPct val="120000"/>
              </a:lnSpc>
              <a:buFont typeface="Courier New" panose="02070309020205020404" pitchFamily="49" charset="0"/>
              <a:buChar char="o"/>
            </a:pPr>
            <a:r>
              <a:rPr lang="en-GB" dirty="0" smtClean="0"/>
              <a:t>Schedule </a:t>
            </a:r>
            <a:r>
              <a:rPr lang="en-GB" dirty="0"/>
              <a:t>of cost components</a:t>
            </a:r>
          </a:p>
          <a:p>
            <a:pPr lvl="1">
              <a:lnSpc>
                <a:spcPct val="120000"/>
              </a:lnSpc>
              <a:buFont typeface="Courier New" panose="02070309020205020404" pitchFamily="49" charset="0"/>
              <a:buChar char="o"/>
            </a:pPr>
            <a:r>
              <a:rPr lang="en-GB" dirty="0" smtClean="0"/>
              <a:t>Dispute </a:t>
            </a:r>
            <a:r>
              <a:rPr lang="en-GB" dirty="0"/>
              <a:t>resolution</a:t>
            </a:r>
          </a:p>
          <a:p>
            <a:pPr lvl="1">
              <a:lnSpc>
                <a:spcPct val="120000"/>
              </a:lnSpc>
              <a:buFont typeface="Courier New" panose="02070309020205020404" pitchFamily="49" charset="0"/>
              <a:buChar char="o"/>
            </a:pPr>
            <a:r>
              <a:rPr lang="en-GB" dirty="0" smtClean="0"/>
              <a:t>Payment </a:t>
            </a:r>
            <a:r>
              <a:rPr lang="en-GB" dirty="0"/>
              <a:t>and the Construction Act and group worked exercise</a:t>
            </a:r>
          </a:p>
          <a:p>
            <a:pPr lvl="1">
              <a:lnSpc>
                <a:spcPct val="120000"/>
              </a:lnSpc>
              <a:buFont typeface="Courier New" panose="02070309020205020404" pitchFamily="49" charset="0"/>
              <a:buChar char="o"/>
            </a:pPr>
            <a:r>
              <a:rPr lang="en-GB" dirty="0" smtClean="0"/>
              <a:t>NEC </a:t>
            </a:r>
            <a:r>
              <a:rPr lang="en-GB" dirty="0"/>
              <a:t>– signed underhand or by deed ( limitation period issues)</a:t>
            </a:r>
          </a:p>
          <a:p>
            <a:pPr lvl="1">
              <a:lnSpc>
                <a:spcPct val="120000"/>
              </a:lnSpc>
              <a:buFont typeface="Courier New" panose="02070309020205020404" pitchFamily="49" charset="0"/>
              <a:buChar char="o"/>
            </a:pPr>
            <a:r>
              <a:rPr lang="en-GB" dirty="0" smtClean="0"/>
              <a:t>Changes </a:t>
            </a:r>
            <a:r>
              <a:rPr lang="en-GB" dirty="0"/>
              <a:t>in the latest NEC 3 April 2013 edition (BIM, Project Bank Accounts etc.)</a:t>
            </a:r>
          </a:p>
          <a:p>
            <a:pPr lvl="1">
              <a:lnSpc>
                <a:spcPct val="120000"/>
              </a:lnSpc>
              <a:buFont typeface="Courier New" panose="02070309020205020404" pitchFamily="49" charset="0"/>
              <a:buChar char="o"/>
            </a:pPr>
            <a:r>
              <a:rPr lang="en-GB" dirty="0" smtClean="0"/>
              <a:t>Questions</a:t>
            </a:r>
            <a:endParaRPr lang="en-GB" dirty="0"/>
          </a:p>
        </p:txBody>
      </p:sp>
      <p:pic>
        <p:nvPicPr>
          <p:cNvPr id="4" name="Picture 2" descr="Z:\Current Clients\Trevor Drury\Docs\MDlogosquar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1507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Payments</a:t>
            </a:r>
            <a:endParaRPr lang="en-GB" sz="2400" dirty="0"/>
          </a:p>
        </p:txBody>
      </p:sp>
      <p:sp>
        <p:nvSpPr>
          <p:cNvPr id="3" name="Content Placeholder 2"/>
          <p:cNvSpPr>
            <a:spLocks noGrp="1"/>
          </p:cNvSpPr>
          <p:nvPr>
            <p:ph sz="quarter" idx="1"/>
          </p:nvPr>
        </p:nvSpPr>
        <p:spPr/>
        <p:txBody>
          <a:bodyPr>
            <a:normAutofit/>
          </a:bodyPr>
          <a:lstStyle/>
          <a:p>
            <a:r>
              <a:rPr lang="en-GB" dirty="0"/>
              <a:t>Activity Schedule:</a:t>
            </a:r>
          </a:p>
          <a:p>
            <a:pPr lvl="1">
              <a:buFont typeface="Courier New" panose="02070309020205020404" pitchFamily="49" charset="0"/>
              <a:buChar char="o"/>
            </a:pPr>
            <a:r>
              <a:rPr lang="en-GB" dirty="0" smtClean="0"/>
              <a:t>Information </a:t>
            </a:r>
            <a:r>
              <a:rPr lang="en-GB" dirty="0"/>
              <a:t>contained therein is not Works Information or site Information – it is purely for payment </a:t>
            </a:r>
            <a:r>
              <a:rPr lang="en-GB" dirty="0" smtClean="0"/>
              <a:t>purposes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Must </a:t>
            </a:r>
            <a:r>
              <a:rPr lang="en-GB" dirty="0"/>
              <a:t>be updated if Contractor changes method/programme for acceptance by PM (54.2</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PM </a:t>
            </a:r>
            <a:r>
              <a:rPr lang="en-GB" dirty="0"/>
              <a:t>may not accept revision :</a:t>
            </a:r>
          </a:p>
          <a:p>
            <a:pPr lvl="2">
              <a:buFont typeface="Courier New" panose="02070309020205020404" pitchFamily="49" charset="0"/>
              <a:buChar char="o"/>
            </a:pPr>
            <a:r>
              <a:rPr lang="en-GB" dirty="0"/>
              <a:t>If it does not accord with the Accepted Programme</a:t>
            </a:r>
          </a:p>
          <a:p>
            <a:pPr lvl="2">
              <a:buFont typeface="Courier New" panose="02070309020205020404" pitchFamily="49" charset="0"/>
              <a:buChar char="o"/>
            </a:pPr>
            <a:r>
              <a:rPr lang="en-GB" dirty="0"/>
              <a:t>Prices are not reasonably distributed – Cash flow /over payment issue</a:t>
            </a:r>
          </a:p>
          <a:p>
            <a:pPr lvl="2">
              <a:buFont typeface="Courier New" panose="02070309020205020404" pitchFamily="49" charset="0"/>
              <a:buChar char="o"/>
            </a:pPr>
            <a:r>
              <a:rPr lang="en-GB" dirty="0"/>
              <a:t>Total price has changed</a:t>
            </a:r>
          </a:p>
        </p:txBody>
      </p:sp>
    </p:spTree>
    <p:extLst>
      <p:ext uri="{BB962C8B-B14F-4D97-AF65-F5344CB8AC3E}">
        <p14:creationId xmlns:p14="http://schemas.microsoft.com/office/powerpoint/2010/main" val="4107901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Payments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Set out in clause 60 – 19 events </a:t>
            </a:r>
            <a:r>
              <a:rPr lang="en-GB" dirty="0" smtClean="0"/>
              <a:t>listed</a:t>
            </a:r>
          </a:p>
          <a:p>
            <a:pPr>
              <a:buFont typeface="Courier New" panose="02070309020205020404" pitchFamily="49" charset="0"/>
              <a:buChar char="o"/>
            </a:pPr>
            <a:r>
              <a:rPr lang="en-GB" dirty="0" smtClean="0"/>
              <a:t>Covers</a:t>
            </a:r>
            <a:r>
              <a:rPr lang="en-GB" dirty="0"/>
              <a:t>:</a:t>
            </a:r>
          </a:p>
          <a:p>
            <a:pPr lvl="1">
              <a:buFont typeface="Courier New" panose="02070309020205020404" pitchFamily="49" charset="0"/>
              <a:buChar char="o"/>
            </a:pPr>
            <a:r>
              <a:rPr lang="en-GB" dirty="0"/>
              <a:t>PM instructions changing Works  Information</a:t>
            </a:r>
          </a:p>
          <a:p>
            <a:pPr lvl="1">
              <a:buFont typeface="Courier New" panose="02070309020205020404" pitchFamily="49" charset="0"/>
              <a:buChar char="o"/>
            </a:pPr>
            <a:r>
              <a:rPr lang="en-GB" dirty="0"/>
              <a:t>Access issues</a:t>
            </a:r>
          </a:p>
          <a:p>
            <a:pPr lvl="1">
              <a:buFont typeface="Courier New" panose="02070309020205020404" pitchFamily="49" charset="0"/>
              <a:buChar char="o"/>
            </a:pPr>
            <a:r>
              <a:rPr lang="en-GB" dirty="0"/>
              <a:t>Late information</a:t>
            </a:r>
          </a:p>
          <a:p>
            <a:pPr lvl="1">
              <a:buFont typeface="Courier New" panose="02070309020205020404" pitchFamily="49" charset="0"/>
              <a:buChar char="o"/>
            </a:pPr>
            <a:r>
              <a:rPr lang="en-GB" dirty="0"/>
              <a:t>Instruction to stop  or not to start work</a:t>
            </a:r>
          </a:p>
          <a:p>
            <a:pPr lvl="1">
              <a:buFont typeface="Courier New" panose="02070309020205020404" pitchFamily="49" charset="0"/>
              <a:buChar char="o"/>
            </a:pPr>
            <a:r>
              <a:rPr lang="en-GB" dirty="0"/>
              <a:t>Failure to respond to a communication</a:t>
            </a:r>
          </a:p>
          <a:p>
            <a:pPr lvl="1">
              <a:buFont typeface="Courier New" panose="02070309020205020404" pitchFamily="49" charset="0"/>
              <a:buChar char="o"/>
            </a:pPr>
            <a:r>
              <a:rPr lang="en-GB" dirty="0"/>
              <a:t>Instruction to deal with object  of value /historic/interest</a:t>
            </a:r>
          </a:p>
          <a:p>
            <a:pPr lvl="1">
              <a:buFont typeface="Courier New" panose="02070309020205020404" pitchFamily="49" charset="0"/>
              <a:buChar char="o"/>
            </a:pPr>
            <a:r>
              <a:rPr lang="en-GB" dirty="0"/>
              <a:t>PM changes a previous decision</a:t>
            </a:r>
          </a:p>
          <a:p>
            <a:pPr lvl="1">
              <a:buFont typeface="Courier New" panose="02070309020205020404" pitchFamily="49" charset="0"/>
              <a:buChar char="o"/>
            </a:pPr>
            <a:r>
              <a:rPr lang="en-GB" dirty="0"/>
              <a:t>PM withholds acceptance of a quotation for reasons not in accordance with contract</a:t>
            </a:r>
          </a:p>
        </p:txBody>
      </p:sp>
    </p:spTree>
    <p:extLst>
      <p:ext uri="{BB962C8B-B14F-4D97-AF65-F5344CB8AC3E}">
        <p14:creationId xmlns:p14="http://schemas.microsoft.com/office/powerpoint/2010/main" val="308190703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Covers (cont’d)</a:t>
            </a:r>
          </a:p>
          <a:p>
            <a:pPr lvl="1">
              <a:buFont typeface="Courier New" panose="02070309020205020404" pitchFamily="49" charset="0"/>
              <a:buChar char="o"/>
            </a:pPr>
            <a:r>
              <a:rPr lang="en-GB" dirty="0"/>
              <a:t>Supervisor causes </a:t>
            </a:r>
            <a:r>
              <a:rPr lang="en-GB" dirty="0" smtClean="0"/>
              <a:t>delay</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a:t>Contractor encounters physical conditions that could not have been foreseen or chances of occurrence very small </a:t>
            </a:r>
            <a:endParaRPr lang="en-GB" dirty="0" smtClean="0"/>
          </a:p>
          <a:p>
            <a:pPr lvl="1">
              <a:buFont typeface="Courier New" panose="02070309020205020404" pitchFamily="49" charset="0"/>
              <a:buChar char="o"/>
            </a:pPr>
            <a:endParaRPr lang="en-GB" dirty="0"/>
          </a:p>
          <a:p>
            <a:pPr lvl="1">
              <a:buFont typeface="Courier New" panose="02070309020205020404" pitchFamily="49" charset="0"/>
              <a:buChar char="o"/>
            </a:pPr>
            <a:r>
              <a:rPr lang="en-GB" dirty="0"/>
              <a:t>Adverse weather compared to last 10 years</a:t>
            </a:r>
          </a:p>
        </p:txBody>
      </p:sp>
    </p:spTree>
    <p:extLst>
      <p:ext uri="{BB962C8B-B14F-4D97-AF65-F5344CB8AC3E}">
        <p14:creationId xmlns:p14="http://schemas.microsoft.com/office/powerpoint/2010/main" val="18452884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Notification:</a:t>
            </a:r>
          </a:p>
          <a:p>
            <a:pPr lvl="1">
              <a:buFont typeface="Courier New" panose="02070309020205020404" pitchFamily="49" charset="0"/>
              <a:buChar char="o"/>
            </a:pPr>
            <a:r>
              <a:rPr lang="en-GB" dirty="0" smtClean="0"/>
              <a:t>PM/Supervisor </a:t>
            </a:r>
            <a:r>
              <a:rPr lang="en-GB" dirty="0"/>
              <a:t>instruction – PM notifies Contractor at the time of giving the Instruction. He requests quotations  unless Contractor at fault (61.1)</a:t>
            </a:r>
          </a:p>
          <a:p>
            <a:pPr lvl="1">
              <a:buFont typeface="Courier New" panose="02070309020205020404" pitchFamily="49" charset="0"/>
              <a:buChar char="o"/>
            </a:pPr>
            <a:r>
              <a:rPr lang="en-GB" dirty="0" smtClean="0"/>
              <a:t>PM </a:t>
            </a:r>
            <a:r>
              <a:rPr lang="en-GB" dirty="0"/>
              <a:t>may instruct Contractor for a quotation for a proposed instruction or changed decision – has no effect until accepted</a:t>
            </a:r>
          </a:p>
          <a:p>
            <a:pPr lvl="1">
              <a:buFont typeface="Courier New" panose="02070309020205020404" pitchFamily="49" charset="0"/>
              <a:buChar char="o"/>
            </a:pPr>
            <a:r>
              <a:rPr lang="en-GB" dirty="0" smtClean="0"/>
              <a:t>Contractor </a:t>
            </a:r>
            <a:r>
              <a:rPr lang="en-GB" dirty="0"/>
              <a:t>notifies PM of an event that has happened or expects to happen</a:t>
            </a:r>
          </a:p>
          <a:p>
            <a:pPr lvl="1">
              <a:buFont typeface="Courier New" panose="02070309020205020404" pitchFamily="49" charset="0"/>
              <a:buChar char="o"/>
            </a:pPr>
            <a:r>
              <a:rPr lang="en-GB" dirty="0"/>
              <a:t> Contractor must notify within 8 weeks. Over 8 weeks loss of right to recover change in Prices and Completion Date/Key Date unless PM should have notified (61.3)</a:t>
            </a:r>
          </a:p>
        </p:txBody>
      </p:sp>
    </p:spTree>
    <p:extLst>
      <p:ext uri="{BB962C8B-B14F-4D97-AF65-F5344CB8AC3E}">
        <p14:creationId xmlns:p14="http://schemas.microsoft.com/office/powerpoint/2010/main" val="4774986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Completion Date and Prices are not changed if PM considers event due to Contractor, has not happened/not expected to happen, has no effect or is not a compensation event stated in the contract</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If </a:t>
            </a:r>
            <a:r>
              <a:rPr lang="en-GB" dirty="0"/>
              <a:t>PM fails to respond within 1 week ( or otherwise agreed), Contractor  </a:t>
            </a:r>
            <a:r>
              <a:rPr lang="en-GB" u="sng" dirty="0"/>
              <a:t>may</a:t>
            </a:r>
            <a:r>
              <a:rPr lang="en-GB" dirty="0"/>
              <a:t> notify  to that effect. PM has a further 2 weeks of this notice to reply otherwise it is considered acceptance by PM a Compensation Event and an instruction to submit a quotation (61.4)</a:t>
            </a:r>
          </a:p>
        </p:txBody>
      </p:sp>
    </p:spTree>
    <p:extLst>
      <p:ext uri="{BB962C8B-B14F-4D97-AF65-F5344CB8AC3E}">
        <p14:creationId xmlns:p14="http://schemas.microsoft.com/office/powerpoint/2010/main" val="24645634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Quotations:</a:t>
            </a:r>
          </a:p>
          <a:p>
            <a:pPr lvl="1">
              <a:buFont typeface="Courier New" panose="02070309020205020404" pitchFamily="49" charset="0"/>
              <a:buChar char="o"/>
            </a:pPr>
            <a:r>
              <a:rPr lang="en-GB" dirty="0" smtClean="0"/>
              <a:t>PM </a:t>
            </a:r>
            <a:r>
              <a:rPr lang="en-GB" dirty="0"/>
              <a:t>may instruct alternative quotations (62.1</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Quotations </a:t>
            </a:r>
            <a:r>
              <a:rPr lang="en-GB" dirty="0"/>
              <a:t>include changes to Prices, delay to Completion Date and Key Dates. Full details to be provided of its assessment including alterations to the Accepted Programme (62.2</a:t>
            </a:r>
            <a:r>
              <a:rPr lang="en-GB" dirty="0" smtClean="0"/>
              <a:t>)</a:t>
            </a:r>
          </a:p>
          <a:p>
            <a:pPr marL="365760" lvl="1" indent="0">
              <a:buNone/>
            </a:pPr>
            <a:endParaRPr lang="en-GB" dirty="0"/>
          </a:p>
          <a:p>
            <a:pPr lvl="1">
              <a:buFont typeface="Courier New" panose="02070309020205020404" pitchFamily="49" charset="0"/>
              <a:buChar char="o"/>
            </a:pPr>
            <a:r>
              <a:rPr lang="en-GB" dirty="0" smtClean="0"/>
              <a:t>Contractor </a:t>
            </a:r>
            <a:r>
              <a:rPr lang="en-GB" dirty="0"/>
              <a:t>has 3 weeks to submit. PM has 2 weeks to reply (62.3</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If </a:t>
            </a:r>
            <a:r>
              <a:rPr lang="en-GB" dirty="0"/>
              <a:t>PM instructs Contractor for a revised quotation, Contractor has a further 3weeks (62.4)</a:t>
            </a:r>
          </a:p>
        </p:txBody>
      </p:sp>
    </p:spTree>
    <p:extLst>
      <p:ext uri="{BB962C8B-B14F-4D97-AF65-F5344CB8AC3E}">
        <p14:creationId xmlns:p14="http://schemas.microsoft.com/office/powerpoint/2010/main" val="278439007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If PM fails to respond to quotation(s) within time, Contractor gives notice and PM has 2 weeks to reply. Failure to do so enables Contractor to treat quotation as accepted. (62.6)</a:t>
            </a:r>
          </a:p>
        </p:txBody>
      </p:sp>
    </p:spTree>
    <p:extLst>
      <p:ext uri="{BB962C8B-B14F-4D97-AF65-F5344CB8AC3E}">
        <p14:creationId xmlns:p14="http://schemas.microsoft.com/office/powerpoint/2010/main" val="30889737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Assessing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Prices are assessed as to the effect of the </a:t>
            </a:r>
            <a:r>
              <a:rPr lang="en-GB" dirty="0" smtClean="0"/>
              <a:t>compensation </a:t>
            </a:r>
            <a:r>
              <a:rPr lang="en-GB" dirty="0"/>
              <a:t>event on (63.1):</a:t>
            </a:r>
          </a:p>
          <a:p>
            <a:pPr lvl="1">
              <a:buFont typeface="Courier New" panose="02070309020205020404" pitchFamily="49" charset="0"/>
              <a:buChar char="o"/>
            </a:pPr>
            <a:r>
              <a:rPr lang="en-GB" dirty="0" smtClean="0"/>
              <a:t>the </a:t>
            </a:r>
            <a:r>
              <a:rPr lang="en-GB" dirty="0"/>
              <a:t>Defined Cost of work done</a:t>
            </a:r>
          </a:p>
          <a:p>
            <a:pPr lvl="1">
              <a:buFont typeface="Courier New" panose="02070309020205020404" pitchFamily="49" charset="0"/>
              <a:buChar char="o"/>
            </a:pPr>
            <a:r>
              <a:rPr lang="en-GB" dirty="0" smtClean="0"/>
              <a:t>the </a:t>
            </a:r>
            <a:r>
              <a:rPr lang="en-GB" dirty="0"/>
              <a:t>forecast Defined Cost no yet done</a:t>
            </a:r>
          </a:p>
          <a:p>
            <a:pPr lvl="1">
              <a:buFont typeface="Courier New" panose="02070309020205020404" pitchFamily="49" charset="0"/>
              <a:buChar char="o"/>
            </a:pPr>
            <a:r>
              <a:rPr lang="en-GB" dirty="0" smtClean="0"/>
              <a:t>the </a:t>
            </a:r>
            <a:r>
              <a:rPr lang="en-GB" dirty="0"/>
              <a:t>resulting </a:t>
            </a:r>
            <a:r>
              <a:rPr lang="en-GB" dirty="0" smtClean="0"/>
              <a:t>fee</a:t>
            </a:r>
          </a:p>
          <a:p>
            <a:pPr lvl="1">
              <a:buFont typeface="Courier New" panose="02070309020205020404" pitchFamily="49" charset="0"/>
              <a:buChar char="o"/>
            </a:pPr>
            <a:endParaRPr lang="en-GB" dirty="0"/>
          </a:p>
          <a:p>
            <a:pPr>
              <a:buFont typeface="Courier New" panose="02070309020205020404" pitchFamily="49" charset="0"/>
              <a:buChar char="o"/>
            </a:pPr>
            <a:r>
              <a:rPr lang="en-GB" dirty="0" smtClean="0"/>
              <a:t>If PM notifies Contractor that he did not give an Early Warning of a compensation event, the event is assessed as if the Contractor did (63.5)</a:t>
            </a:r>
            <a:endParaRPr lang="en-GB" dirty="0"/>
          </a:p>
        </p:txBody>
      </p:sp>
    </p:spTree>
    <p:extLst>
      <p:ext uri="{BB962C8B-B14F-4D97-AF65-F5344CB8AC3E}">
        <p14:creationId xmlns:p14="http://schemas.microsoft.com/office/powerpoint/2010/main" val="30077397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Assessing 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The effect of a compensation event may reduce the total Defined Cost (63.10</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Assessments </a:t>
            </a:r>
            <a:r>
              <a:rPr lang="en-GB" dirty="0"/>
              <a:t>for changes to Prices for compensation events are in the form of changes to the Activity Schedule (63.12</a:t>
            </a:r>
            <a:r>
              <a:rPr lang="en-GB" dirty="0" smtClean="0"/>
              <a:t>)</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If </a:t>
            </a:r>
            <a:r>
              <a:rPr lang="en-GB" dirty="0"/>
              <a:t>agreed, rates and lump sums can be used to assess compensation events (63.14)</a:t>
            </a:r>
          </a:p>
        </p:txBody>
      </p:sp>
    </p:spTree>
    <p:extLst>
      <p:ext uri="{BB962C8B-B14F-4D97-AF65-F5344CB8AC3E}">
        <p14:creationId xmlns:p14="http://schemas.microsoft.com/office/powerpoint/2010/main" val="413387674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Project Manager’s Assessments</a:t>
            </a:r>
            <a:endParaRPr lang="en-GB" sz="2400" dirty="0"/>
          </a:p>
        </p:txBody>
      </p:sp>
      <p:sp>
        <p:nvSpPr>
          <p:cNvPr id="3" name="Content Placeholder 2"/>
          <p:cNvSpPr>
            <a:spLocks noGrp="1"/>
          </p:cNvSpPr>
          <p:nvPr>
            <p:ph sz="quarter" idx="1"/>
          </p:nvPr>
        </p:nvSpPr>
        <p:spPr/>
        <p:txBody>
          <a:bodyPr>
            <a:normAutofit/>
          </a:bodyPr>
          <a:lstStyle/>
          <a:p>
            <a:r>
              <a:rPr lang="en-GB" dirty="0"/>
              <a:t>When (64):</a:t>
            </a:r>
          </a:p>
          <a:p>
            <a:pPr lvl="1">
              <a:buFont typeface="Courier New" panose="02070309020205020404" pitchFamily="49" charset="0"/>
              <a:buChar char="o"/>
            </a:pPr>
            <a:r>
              <a:rPr lang="en-GB" dirty="0" smtClean="0"/>
              <a:t>Contractor </a:t>
            </a:r>
            <a:r>
              <a:rPr lang="en-GB" dirty="0"/>
              <a:t>has not submitted a quote &amp; </a:t>
            </a:r>
            <a:r>
              <a:rPr lang="en-GB" dirty="0" smtClean="0"/>
              <a:t>details</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If </a:t>
            </a:r>
            <a:r>
              <a:rPr lang="en-GB" dirty="0"/>
              <a:t>Contractor has not assessed </a:t>
            </a:r>
            <a:r>
              <a:rPr lang="en-GB" dirty="0" smtClean="0"/>
              <a:t>correctly</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If </a:t>
            </a:r>
            <a:r>
              <a:rPr lang="en-GB" dirty="0"/>
              <a:t>the Contractor fails to submit a </a:t>
            </a:r>
            <a:r>
              <a:rPr lang="en-GB" dirty="0" smtClean="0"/>
              <a:t>programme</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When </a:t>
            </a:r>
            <a:r>
              <a:rPr lang="en-GB" dirty="0"/>
              <a:t>there is no Accepted Programme PM makes his own </a:t>
            </a:r>
            <a:r>
              <a:rPr lang="en-GB" dirty="0" smtClean="0"/>
              <a:t>assessment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If </a:t>
            </a:r>
            <a:r>
              <a:rPr lang="en-GB" dirty="0"/>
              <a:t>PM fails to assess a compensation event within time, Contractor notifies, PM has another 2 weeks. If still no reply, Contractors quote deemed accepted </a:t>
            </a:r>
          </a:p>
        </p:txBody>
      </p:sp>
    </p:spTree>
    <p:extLst>
      <p:ext uri="{BB962C8B-B14F-4D97-AF65-F5344CB8AC3E}">
        <p14:creationId xmlns:p14="http://schemas.microsoft.com/office/powerpoint/2010/main" val="4069005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Core Clauses</a:t>
            </a:r>
            <a:endParaRPr lang="en-GB" dirty="0"/>
          </a:p>
        </p:txBody>
      </p:sp>
      <p:sp>
        <p:nvSpPr>
          <p:cNvPr id="3" name="Content Placeholder 2"/>
          <p:cNvSpPr>
            <a:spLocks noGrp="1"/>
          </p:cNvSpPr>
          <p:nvPr>
            <p:ph sz="quarter" idx="1"/>
          </p:nvPr>
        </p:nvSpPr>
        <p:spPr/>
        <p:txBody>
          <a:bodyPr>
            <a:normAutofit/>
          </a:bodyPr>
          <a:lstStyle/>
          <a:p>
            <a:pPr marL="0" indent="0">
              <a:buNone/>
            </a:pPr>
            <a:r>
              <a:rPr lang="en-GB" dirty="0"/>
              <a:t>General:</a:t>
            </a:r>
          </a:p>
          <a:p>
            <a:pPr lvl="1">
              <a:buFont typeface="Courier New" panose="02070309020205020404" pitchFamily="49" charset="0"/>
              <a:buChar char="o"/>
            </a:pPr>
            <a:r>
              <a:rPr lang="en-GB" dirty="0" smtClean="0"/>
              <a:t>The </a:t>
            </a:r>
            <a:r>
              <a:rPr lang="en-GB" i="1" dirty="0"/>
              <a:t>Employer</a:t>
            </a:r>
            <a:r>
              <a:rPr lang="en-GB" dirty="0"/>
              <a:t>, the </a:t>
            </a:r>
            <a:r>
              <a:rPr lang="en-GB" i="1" dirty="0"/>
              <a:t>Contractor, </a:t>
            </a:r>
            <a:r>
              <a:rPr lang="en-GB" dirty="0"/>
              <a:t>the </a:t>
            </a:r>
            <a:r>
              <a:rPr lang="en-GB" i="1" dirty="0"/>
              <a:t>Project Manager </a:t>
            </a:r>
            <a:r>
              <a:rPr lang="en-GB" dirty="0"/>
              <a:t>and the </a:t>
            </a:r>
            <a:r>
              <a:rPr lang="en-GB" i="1" dirty="0"/>
              <a:t>Supervisor </a:t>
            </a:r>
            <a:r>
              <a:rPr lang="en-GB" dirty="0"/>
              <a:t>shall act as stated in this contract and in a spirit of mutual trust and c0-operation (10.1</a:t>
            </a:r>
            <a:r>
              <a:rPr lang="en-GB" dirty="0" smtClean="0"/>
              <a:t>)</a:t>
            </a:r>
          </a:p>
          <a:p>
            <a:pPr lvl="1">
              <a:buFont typeface="Courier New" panose="02070309020205020404" pitchFamily="49" charset="0"/>
              <a:buChar char="o"/>
            </a:pPr>
            <a:endParaRPr lang="en-GB" dirty="0"/>
          </a:p>
          <a:p>
            <a:pPr lvl="1">
              <a:buFont typeface="Courier New" panose="02070309020205020404" pitchFamily="49" charset="0"/>
              <a:buChar char="o"/>
            </a:pPr>
            <a:r>
              <a:rPr lang="en-GB" dirty="0" smtClean="0"/>
              <a:t>Terms </a:t>
            </a:r>
            <a:r>
              <a:rPr lang="en-GB" dirty="0"/>
              <a:t>that are identified in the Contract Data are in </a:t>
            </a:r>
            <a:r>
              <a:rPr lang="en-GB" i="1" dirty="0"/>
              <a:t>italics </a:t>
            </a:r>
            <a:r>
              <a:rPr lang="en-GB" dirty="0"/>
              <a:t>e.g. </a:t>
            </a:r>
            <a:r>
              <a:rPr lang="en-GB" i="1" dirty="0"/>
              <a:t>“Employer</a:t>
            </a:r>
            <a:r>
              <a:rPr lang="en-GB" i="1" dirty="0" smtClean="0"/>
              <a:t>”</a:t>
            </a:r>
          </a:p>
          <a:p>
            <a:pPr lvl="1">
              <a:buFont typeface="Courier New" panose="02070309020205020404" pitchFamily="49" charset="0"/>
              <a:buChar char="o"/>
            </a:pPr>
            <a:endParaRPr lang="en-GB" i="1" dirty="0"/>
          </a:p>
          <a:p>
            <a:pPr lvl="1">
              <a:buFont typeface="Courier New" panose="02070309020205020404" pitchFamily="49" charset="0"/>
              <a:buChar char="o"/>
            </a:pPr>
            <a:r>
              <a:rPr lang="en-GB" dirty="0" smtClean="0"/>
              <a:t>Defined </a:t>
            </a:r>
            <a:r>
              <a:rPr lang="en-GB" dirty="0"/>
              <a:t>Terms have  CAPITAL initials e.g. “Completion Date”</a:t>
            </a:r>
          </a:p>
        </p:txBody>
      </p:sp>
    </p:spTree>
    <p:extLst>
      <p:ext uri="{BB962C8B-B14F-4D97-AF65-F5344CB8AC3E}">
        <p14:creationId xmlns:p14="http://schemas.microsoft.com/office/powerpoint/2010/main" val="30046543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a:t>
            </a:r>
            <a:r>
              <a:rPr lang="en-GB" sz="2800" dirty="0" smtClean="0"/>
              <a:t>Clauses – </a:t>
            </a:r>
            <a:r>
              <a:rPr lang="en-GB" sz="2800" dirty="0"/>
              <a:t>Compensation Events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a:t>Compensation event becomes implemented when (65.1):</a:t>
            </a:r>
          </a:p>
          <a:p>
            <a:pPr lvl="1">
              <a:buFont typeface="Courier New" panose="02070309020205020404" pitchFamily="49" charset="0"/>
              <a:buChar char="o"/>
            </a:pPr>
            <a:r>
              <a:rPr lang="en-GB" dirty="0"/>
              <a:t>PM notifies acceptance of quote</a:t>
            </a:r>
          </a:p>
          <a:p>
            <a:pPr lvl="1">
              <a:buFont typeface="Courier New" panose="02070309020205020404" pitchFamily="49" charset="0"/>
              <a:buChar char="o"/>
            </a:pPr>
            <a:r>
              <a:rPr lang="en-GB" dirty="0"/>
              <a:t>PM notifies of his own assessment</a:t>
            </a:r>
          </a:p>
          <a:p>
            <a:pPr lvl="1">
              <a:buFont typeface="Courier New" panose="02070309020205020404" pitchFamily="49" charset="0"/>
              <a:buChar char="o"/>
            </a:pPr>
            <a:r>
              <a:rPr lang="en-GB" dirty="0"/>
              <a:t>Contractor’s quotation deemed accepted by PM</a:t>
            </a:r>
          </a:p>
          <a:p>
            <a:pPr lvl="1">
              <a:buFont typeface="Courier New" panose="02070309020205020404" pitchFamily="49" charset="0"/>
              <a:buChar char="o"/>
            </a:pPr>
            <a:endParaRPr lang="en-GB" dirty="0"/>
          </a:p>
          <a:p>
            <a:pPr lvl="1">
              <a:buFont typeface="Courier New" panose="02070309020205020404" pitchFamily="49" charset="0"/>
              <a:buChar char="o"/>
            </a:pPr>
            <a:r>
              <a:rPr lang="en-GB" b="1" dirty="0"/>
              <a:t>The Changes to Prices, Completion Date and Key Dates are included in the notification of a compensation event.</a:t>
            </a:r>
          </a:p>
          <a:p>
            <a:pPr lvl="1">
              <a:buFont typeface="Courier New" panose="02070309020205020404" pitchFamily="49" charset="0"/>
              <a:buChar char="o"/>
            </a:pPr>
            <a:r>
              <a:rPr lang="en-GB" b="1" dirty="0"/>
              <a:t>NB: There is no EOT or Loss and Expense  provision beyond  Compensation Events</a:t>
            </a:r>
          </a:p>
        </p:txBody>
      </p:sp>
    </p:spTree>
    <p:extLst>
      <p:ext uri="{BB962C8B-B14F-4D97-AF65-F5344CB8AC3E}">
        <p14:creationId xmlns:p14="http://schemas.microsoft.com/office/powerpoint/2010/main" val="28189076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Compensation Events</a:t>
            </a:r>
            <a:endParaRPr lang="en-GB" dirty="0"/>
          </a:p>
        </p:txBody>
      </p:sp>
      <p:sp>
        <p:nvSpPr>
          <p:cNvPr id="5" name="Title 4"/>
          <p:cNvSpPr txBox="1">
            <a:spLocks/>
          </p:cNvSpPr>
          <p:nvPr/>
        </p:nvSpPr>
        <p:spPr>
          <a:xfrm>
            <a:off x="683568" y="1420977"/>
            <a:ext cx="1655068" cy="906926"/>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1800" b="1" dirty="0" smtClean="0"/>
              <a:t>Potential</a:t>
            </a:r>
          </a:p>
          <a:p>
            <a:pPr algn="ctr"/>
            <a:r>
              <a:rPr lang="en-GB" sz="1800" b="1" dirty="0" smtClean="0"/>
              <a:t>Compensation </a:t>
            </a:r>
            <a:br>
              <a:rPr lang="en-GB" sz="1800" b="1" dirty="0" smtClean="0"/>
            </a:br>
            <a:r>
              <a:rPr lang="en-GB" sz="1800" b="1" dirty="0" smtClean="0"/>
              <a:t>Event</a:t>
            </a:r>
            <a:endParaRPr lang="en-GB" sz="1800" b="1" dirty="0"/>
          </a:p>
        </p:txBody>
      </p:sp>
      <p:sp>
        <p:nvSpPr>
          <p:cNvPr id="9" name="TextBox 8"/>
          <p:cNvSpPr txBox="1"/>
          <p:nvPr/>
        </p:nvSpPr>
        <p:spPr>
          <a:xfrm>
            <a:off x="3563888" y="1551275"/>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Notifies </a:t>
            </a:r>
          </a:p>
          <a:p>
            <a:pPr algn="ctr"/>
            <a:r>
              <a:rPr lang="en-GB" dirty="0" smtClean="0">
                <a:latin typeface="+mj-lt"/>
              </a:rPr>
              <a:t>PM</a:t>
            </a:r>
            <a:endParaRPr lang="en-GB" dirty="0"/>
          </a:p>
        </p:txBody>
      </p:sp>
      <p:sp>
        <p:nvSpPr>
          <p:cNvPr id="11" name="TextBox 10"/>
          <p:cNvSpPr txBox="1"/>
          <p:nvPr/>
        </p:nvSpPr>
        <p:spPr>
          <a:xfrm>
            <a:off x="6732240" y="1412776"/>
            <a:ext cx="1656184"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 instructs C to give Quotation(s)</a:t>
            </a:r>
            <a:endParaRPr lang="en-GB" dirty="0">
              <a:latin typeface="+mj-lt"/>
            </a:endParaRPr>
          </a:p>
        </p:txBody>
      </p:sp>
      <p:sp>
        <p:nvSpPr>
          <p:cNvPr id="12" name="TextBox 11"/>
          <p:cNvSpPr txBox="1"/>
          <p:nvPr/>
        </p:nvSpPr>
        <p:spPr>
          <a:xfrm>
            <a:off x="5508104" y="1484784"/>
            <a:ext cx="1080120" cy="369332"/>
          </a:xfrm>
          <a:prstGeom prst="rect">
            <a:avLst/>
          </a:prstGeom>
          <a:noFill/>
        </p:spPr>
        <p:txBody>
          <a:bodyPr wrap="square" rtlCol="0">
            <a:spAutoFit/>
          </a:bodyPr>
          <a:lstStyle/>
          <a:p>
            <a:pPr algn="ctr"/>
            <a:r>
              <a:rPr lang="en-GB" dirty="0" smtClean="0">
                <a:solidFill>
                  <a:srgbClr val="C00000"/>
                </a:solidFill>
              </a:rPr>
              <a:t>Time?</a:t>
            </a:r>
            <a:endParaRPr lang="en-GB" dirty="0">
              <a:solidFill>
                <a:srgbClr val="C00000"/>
              </a:solidFill>
            </a:endParaRPr>
          </a:p>
        </p:txBody>
      </p:sp>
      <p:sp>
        <p:nvSpPr>
          <p:cNvPr id="15" name="TextBox 14"/>
          <p:cNvSpPr txBox="1"/>
          <p:nvPr/>
        </p:nvSpPr>
        <p:spPr>
          <a:xfrm>
            <a:off x="6732239" y="2992884"/>
            <a:ext cx="1656185"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submits quotations(s)</a:t>
            </a:r>
            <a:endParaRPr lang="en-GB" dirty="0">
              <a:latin typeface="+mj-lt"/>
            </a:endParaRPr>
          </a:p>
        </p:txBody>
      </p:sp>
      <p:sp>
        <p:nvSpPr>
          <p:cNvPr id="16" name="TextBox 15"/>
          <p:cNvSpPr txBox="1"/>
          <p:nvPr/>
        </p:nvSpPr>
        <p:spPr>
          <a:xfrm>
            <a:off x="3563888" y="2992883"/>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PM’s </a:t>
            </a:r>
          </a:p>
          <a:p>
            <a:pPr algn="ctr"/>
            <a:r>
              <a:rPr lang="en-GB" dirty="0" smtClean="0">
                <a:latin typeface="+mj-lt"/>
              </a:rPr>
              <a:t>response</a:t>
            </a:r>
            <a:endParaRPr lang="en-GB" dirty="0">
              <a:latin typeface="+mj-lt"/>
            </a:endParaRPr>
          </a:p>
        </p:txBody>
      </p:sp>
      <p:sp>
        <p:nvSpPr>
          <p:cNvPr id="18" name="TextBox 17"/>
          <p:cNvSpPr txBox="1"/>
          <p:nvPr/>
        </p:nvSpPr>
        <p:spPr>
          <a:xfrm>
            <a:off x="683568" y="3131383"/>
            <a:ext cx="1691630" cy="369332"/>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Acceptance</a:t>
            </a:r>
            <a:endParaRPr lang="en-GB" dirty="0">
              <a:latin typeface="+mj-lt"/>
            </a:endParaRPr>
          </a:p>
        </p:txBody>
      </p:sp>
      <p:sp>
        <p:nvSpPr>
          <p:cNvPr id="21" name="TextBox 20"/>
          <p:cNvSpPr txBox="1"/>
          <p:nvPr/>
        </p:nvSpPr>
        <p:spPr>
          <a:xfrm>
            <a:off x="683568" y="4149080"/>
            <a:ext cx="1691630"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Decision not to proceed</a:t>
            </a:r>
            <a:endParaRPr lang="en-GB" dirty="0">
              <a:latin typeface="+mj-lt"/>
            </a:endParaRPr>
          </a:p>
        </p:txBody>
      </p:sp>
      <p:sp>
        <p:nvSpPr>
          <p:cNvPr id="22" name="Footer Placeholder 19"/>
          <p:cNvSpPr>
            <a:spLocks noGrp="1"/>
          </p:cNvSpPr>
          <p:nvPr>
            <p:ph type="ftr" sz="quarter" idx="4294967295"/>
          </p:nvPr>
        </p:nvSpPr>
        <p:spPr>
          <a:xfrm>
            <a:off x="251520" y="6356350"/>
            <a:ext cx="3096344" cy="365125"/>
          </a:xfrm>
          <a:prstGeom prst="rect">
            <a:avLst/>
          </a:prstGeom>
        </p:spPr>
        <p:txBody>
          <a:bodyPr/>
          <a:lstStyle/>
          <a:p>
            <a:r>
              <a:rPr lang="en-GB" dirty="0" smtClean="0"/>
              <a:t>Copyright </a:t>
            </a:r>
            <a:r>
              <a:rPr lang="en-GB" dirty="0" err="1" smtClean="0"/>
              <a:t>Morecraft</a:t>
            </a:r>
            <a:r>
              <a:rPr lang="en-GB" dirty="0" smtClean="0"/>
              <a:t> Drury</a:t>
            </a:r>
            <a:endParaRPr lang="en-GB" dirty="0"/>
          </a:p>
        </p:txBody>
      </p:sp>
      <p:cxnSp>
        <p:nvCxnSpPr>
          <p:cNvPr id="40" name="Straight Arrow Connector 39"/>
          <p:cNvCxnSpPr>
            <a:stCxn id="5" idx="3"/>
            <a:endCxn id="9" idx="1"/>
          </p:cNvCxnSpPr>
          <p:nvPr/>
        </p:nvCxnSpPr>
        <p:spPr>
          <a:xfrm>
            <a:off x="2338636" y="1874440"/>
            <a:ext cx="1225252"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9" idx="3"/>
            <a:endCxn id="11" idx="1"/>
          </p:cNvCxnSpPr>
          <p:nvPr/>
        </p:nvCxnSpPr>
        <p:spPr>
          <a:xfrm>
            <a:off x="5436096" y="1874441"/>
            <a:ext cx="1296144"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1"/>
            <a:endCxn id="18" idx="3"/>
          </p:cNvCxnSpPr>
          <p:nvPr/>
        </p:nvCxnSpPr>
        <p:spPr>
          <a:xfrm flipH="1">
            <a:off x="2375198" y="3316049"/>
            <a:ext cx="118869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8" idx="2"/>
            <a:endCxn id="21" idx="0"/>
          </p:cNvCxnSpPr>
          <p:nvPr/>
        </p:nvCxnSpPr>
        <p:spPr>
          <a:xfrm>
            <a:off x="1529383" y="3500715"/>
            <a:ext cx="0" cy="6483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7560333" y="2479829"/>
            <a:ext cx="1044115" cy="369332"/>
          </a:xfrm>
          <a:prstGeom prst="rect">
            <a:avLst/>
          </a:prstGeom>
          <a:noFill/>
        </p:spPr>
        <p:txBody>
          <a:bodyPr wrap="square" rtlCol="0">
            <a:spAutoFit/>
          </a:bodyPr>
          <a:lstStyle/>
          <a:p>
            <a:r>
              <a:rPr lang="en-GB" dirty="0" smtClean="0">
                <a:solidFill>
                  <a:srgbClr val="C00000"/>
                </a:solidFill>
              </a:rPr>
              <a:t>Time?</a:t>
            </a:r>
            <a:endParaRPr lang="en-GB" dirty="0">
              <a:solidFill>
                <a:srgbClr val="C00000"/>
              </a:solidFill>
            </a:endParaRPr>
          </a:p>
        </p:txBody>
      </p:sp>
      <p:sp>
        <p:nvSpPr>
          <p:cNvPr id="31" name="TextBox 30"/>
          <p:cNvSpPr txBox="1"/>
          <p:nvPr/>
        </p:nvSpPr>
        <p:spPr>
          <a:xfrm>
            <a:off x="2339752" y="1510627"/>
            <a:ext cx="1080120" cy="369332"/>
          </a:xfrm>
          <a:prstGeom prst="rect">
            <a:avLst/>
          </a:prstGeom>
          <a:noFill/>
        </p:spPr>
        <p:txBody>
          <a:bodyPr wrap="square" rtlCol="0">
            <a:spAutoFit/>
          </a:bodyPr>
          <a:lstStyle/>
          <a:p>
            <a:pPr algn="ctr"/>
            <a:r>
              <a:rPr lang="en-GB" dirty="0" smtClean="0">
                <a:solidFill>
                  <a:srgbClr val="C00000"/>
                </a:solidFill>
              </a:rPr>
              <a:t>Time?</a:t>
            </a:r>
            <a:endParaRPr lang="en-GB" dirty="0">
              <a:solidFill>
                <a:srgbClr val="C00000"/>
              </a:solidFill>
            </a:endParaRPr>
          </a:p>
        </p:txBody>
      </p:sp>
      <p:sp>
        <p:nvSpPr>
          <p:cNvPr id="32" name="TextBox 31"/>
          <p:cNvSpPr txBox="1"/>
          <p:nvPr/>
        </p:nvSpPr>
        <p:spPr>
          <a:xfrm>
            <a:off x="5471563" y="1893902"/>
            <a:ext cx="1080120" cy="369332"/>
          </a:xfrm>
          <a:prstGeom prst="rect">
            <a:avLst/>
          </a:prstGeom>
          <a:noFill/>
        </p:spPr>
        <p:txBody>
          <a:bodyPr wrap="square" rtlCol="0">
            <a:spAutoFit/>
          </a:bodyPr>
          <a:lstStyle/>
          <a:p>
            <a:pPr algn="ctr"/>
            <a:r>
              <a:rPr lang="en-GB" dirty="0">
                <a:solidFill>
                  <a:srgbClr val="C00000"/>
                </a:solidFill>
              </a:rPr>
              <a:t>Clause?</a:t>
            </a:r>
          </a:p>
        </p:txBody>
      </p:sp>
      <p:sp>
        <p:nvSpPr>
          <p:cNvPr id="33" name="TextBox 32"/>
          <p:cNvSpPr txBox="1"/>
          <p:nvPr/>
        </p:nvSpPr>
        <p:spPr>
          <a:xfrm>
            <a:off x="2375198" y="1893902"/>
            <a:ext cx="1080120" cy="369332"/>
          </a:xfrm>
          <a:prstGeom prst="rect">
            <a:avLst/>
          </a:prstGeom>
          <a:noFill/>
        </p:spPr>
        <p:txBody>
          <a:bodyPr wrap="square" rtlCol="0">
            <a:spAutoFit/>
          </a:bodyPr>
          <a:lstStyle/>
          <a:p>
            <a:pPr algn="ctr"/>
            <a:r>
              <a:rPr lang="en-GB" dirty="0" smtClean="0">
                <a:solidFill>
                  <a:srgbClr val="C00000"/>
                </a:solidFill>
              </a:rPr>
              <a:t>Clause?</a:t>
            </a:r>
            <a:endParaRPr lang="en-GB" dirty="0">
              <a:solidFill>
                <a:srgbClr val="C00000"/>
              </a:solidFill>
            </a:endParaRPr>
          </a:p>
        </p:txBody>
      </p:sp>
      <p:cxnSp>
        <p:nvCxnSpPr>
          <p:cNvPr id="34" name="Straight Arrow Connector 33"/>
          <p:cNvCxnSpPr>
            <a:stCxn id="11" idx="2"/>
            <a:endCxn id="15" idx="0"/>
          </p:cNvCxnSpPr>
          <p:nvPr/>
        </p:nvCxnSpPr>
        <p:spPr>
          <a:xfrm>
            <a:off x="7560332" y="2336106"/>
            <a:ext cx="0" cy="65677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732240" y="4294838"/>
            <a:ext cx="1656185"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submits revised quotations(s)</a:t>
            </a:r>
            <a:endParaRPr lang="en-GB" dirty="0">
              <a:latin typeface="+mj-lt"/>
            </a:endParaRPr>
          </a:p>
        </p:txBody>
      </p:sp>
      <p:cxnSp>
        <p:nvCxnSpPr>
          <p:cNvPr id="38" name="Straight Arrow Connector 37"/>
          <p:cNvCxnSpPr>
            <a:stCxn id="37" idx="0"/>
            <a:endCxn id="15" idx="2"/>
          </p:cNvCxnSpPr>
          <p:nvPr/>
        </p:nvCxnSpPr>
        <p:spPr>
          <a:xfrm flipH="1" flipV="1">
            <a:off x="7560332" y="3639215"/>
            <a:ext cx="1" cy="65562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580337" y="3782360"/>
            <a:ext cx="1044115" cy="369332"/>
          </a:xfrm>
          <a:prstGeom prst="rect">
            <a:avLst/>
          </a:prstGeom>
          <a:noFill/>
        </p:spPr>
        <p:txBody>
          <a:bodyPr wrap="square" rtlCol="0">
            <a:spAutoFit/>
          </a:bodyPr>
          <a:lstStyle/>
          <a:p>
            <a:r>
              <a:rPr lang="en-GB" dirty="0" smtClean="0">
                <a:solidFill>
                  <a:srgbClr val="C00000"/>
                </a:solidFill>
              </a:rPr>
              <a:t>Time?</a:t>
            </a:r>
            <a:endParaRPr lang="en-GB" dirty="0">
              <a:solidFill>
                <a:srgbClr val="C00000"/>
              </a:solidFill>
            </a:endParaRPr>
          </a:p>
        </p:txBody>
      </p:sp>
      <p:sp>
        <p:nvSpPr>
          <p:cNvPr id="56" name="TextBox 55"/>
          <p:cNvSpPr txBox="1"/>
          <p:nvPr/>
        </p:nvSpPr>
        <p:spPr>
          <a:xfrm>
            <a:off x="3563888" y="4149079"/>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PM’s to make</a:t>
            </a:r>
          </a:p>
          <a:p>
            <a:pPr algn="ctr"/>
            <a:r>
              <a:rPr lang="en-GB" dirty="0" smtClean="0">
                <a:latin typeface="+mj-lt"/>
              </a:rPr>
              <a:t>Own assessment</a:t>
            </a:r>
            <a:endParaRPr lang="en-GB" dirty="0">
              <a:latin typeface="+mj-lt"/>
            </a:endParaRPr>
          </a:p>
        </p:txBody>
      </p:sp>
      <p:cxnSp>
        <p:nvCxnSpPr>
          <p:cNvPr id="57" name="Straight Arrow Connector 56"/>
          <p:cNvCxnSpPr>
            <a:stCxn id="16" idx="2"/>
            <a:endCxn id="56" idx="0"/>
          </p:cNvCxnSpPr>
          <p:nvPr/>
        </p:nvCxnSpPr>
        <p:spPr>
          <a:xfrm>
            <a:off x="4499992" y="3639214"/>
            <a:ext cx="0" cy="5098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563888" y="5307017"/>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informed of</a:t>
            </a:r>
          </a:p>
          <a:p>
            <a:pPr algn="ctr"/>
            <a:r>
              <a:rPr lang="en-GB" dirty="0" smtClean="0">
                <a:latin typeface="+mj-lt"/>
              </a:rPr>
              <a:t>PM assessment</a:t>
            </a:r>
            <a:endParaRPr lang="en-GB" dirty="0">
              <a:latin typeface="+mj-lt"/>
            </a:endParaRPr>
          </a:p>
        </p:txBody>
      </p:sp>
      <p:cxnSp>
        <p:nvCxnSpPr>
          <p:cNvPr id="62" name="Straight Arrow Connector 61"/>
          <p:cNvCxnSpPr>
            <a:endCxn id="60" idx="0"/>
          </p:cNvCxnSpPr>
          <p:nvPr/>
        </p:nvCxnSpPr>
        <p:spPr>
          <a:xfrm>
            <a:off x="4499992" y="4797152"/>
            <a:ext cx="0" cy="5098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5" idx="1"/>
            <a:endCxn id="16" idx="3"/>
          </p:cNvCxnSpPr>
          <p:nvPr/>
        </p:nvCxnSpPr>
        <p:spPr>
          <a:xfrm flipH="1" flipV="1">
            <a:off x="5436096" y="3316049"/>
            <a:ext cx="1296143"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516216" y="2479829"/>
            <a:ext cx="1080120" cy="369332"/>
          </a:xfrm>
          <a:prstGeom prst="rect">
            <a:avLst/>
          </a:prstGeom>
          <a:noFill/>
        </p:spPr>
        <p:txBody>
          <a:bodyPr wrap="square" rtlCol="0">
            <a:spAutoFit/>
          </a:bodyPr>
          <a:lstStyle/>
          <a:p>
            <a:pPr algn="ctr"/>
            <a:r>
              <a:rPr lang="en-GB" dirty="0">
                <a:solidFill>
                  <a:srgbClr val="C00000"/>
                </a:solidFill>
              </a:rPr>
              <a:t>Clause?</a:t>
            </a:r>
          </a:p>
        </p:txBody>
      </p:sp>
      <p:sp>
        <p:nvSpPr>
          <p:cNvPr id="72" name="TextBox 71"/>
          <p:cNvSpPr txBox="1"/>
          <p:nvPr/>
        </p:nvSpPr>
        <p:spPr>
          <a:xfrm>
            <a:off x="6516216" y="3779747"/>
            <a:ext cx="1080120" cy="369332"/>
          </a:xfrm>
          <a:prstGeom prst="rect">
            <a:avLst/>
          </a:prstGeom>
          <a:noFill/>
        </p:spPr>
        <p:txBody>
          <a:bodyPr wrap="square" rtlCol="0">
            <a:spAutoFit/>
          </a:bodyPr>
          <a:lstStyle/>
          <a:p>
            <a:pPr algn="ctr"/>
            <a:r>
              <a:rPr lang="en-GB" dirty="0">
                <a:solidFill>
                  <a:srgbClr val="C00000"/>
                </a:solidFill>
              </a:rPr>
              <a:t>Clause?</a:t>
            </a:r>
          </a:p>
        </p:txBody>
      </p:sp>
      <p:sp>
        <p:nvSpPr>
          <p:cNvPr id="73" name="TextBox 72"/>
          <p:cNvSpPr txBox="1"/>
          <p:nvPr/>
        </p:nvSpPr>
        <p:spPr>
          <a:xfrm>
            <a:off x="5544108" y="3320073"/>
            <a:ext cx="1080120" cy="369332"/>
          </a:xfrm>
          <a:prstGeom prst="rect">
            <a:avLst/>
          </a:prstGeom>
          <a:noFill/>
        </p:spPr>
        <p:txBody>
          <a:bodyPr wrap="square" rtlCol="0">
            <a:spAutoFit/>
          </a:bodyPr>
          <a:lstStyle/>
          <a:p>
            <a:pPr algn="ctr"/>
            <a:r>
              <a:rPr lang="en-GB" dirty="0">
                <a:solidFill>
                  <a:srgbClr val="C00000"/>
                </a:solidFill>
              </a:rPr>
              <a:t>Clause?</a:t>
            </a:r>
          </a:p>
        </p:txBody>
      </p:sp>
      <p:sp>
        <p:nvSpPr>
          <p:cNvPr id="74" name="TextBox 73"/>
          <p:cNvSpPr txBox="1"/>
          <p:nvPr/>
        </p:nvSpPr>
        <p:spPr>
          <a:xfrm>
            <a:off x="5558513" y="2946716"/>
            <a:ext cx="1080120" cy="369332"/>
          </a:xfrm>
          <a:prstGeom prst="rect">
            <a:avLst/>
          </a:prstGeom>
          <a:noFill/>
        </p:spPr>
        <p:txBody>
          <a:bodyPr wrap="square" rtlCol="0">
            <a:spAutoFit/>
          </a:bodyPr>
          <a:lstStyle/>
          <a:p>
            <a:pPr algn="ctr"/>
            <a:r>
              <a:rPr lang="en-GB" dirty="0" smtClean="0">
                <a:solidFill>
                  <a:srgbClr val="C00000"/>
                </a:solidFill>
              </a:rPr>
              <a:t>2 weeks</a:t>
            </a:r>
            <a:endParaRPr lang="en-GB" dirty="0">
              <a:solidFill>
                <a:srgbClr val="C00000"/>
              </a:solidFill>
            </a:endParaRPr>
          </a:p>
        </p:txBody>
      </p:sp>
      <p:sp>
        <p:nvSpPr>
          <p:cNvPr id="75" name="TextBox 74"/>
          <p:cNvSpPr txBox="1"/>
          <p:nvPr/>
        </p:nvSpPr>
        <p:spPr>
          <a:xfrm>
            <a:off x="5580112" y="4294838"/>
            <a:ext cx="1080120" cy="369332"/>
          </a:xfrm>
          <a:prstGeom prst="rect">
            <a:avLst/>
          </a:prstGeom>
          <a:noFill/>
        </p:spPr>
        <p:txBody>
          <a:bodyPr wrap="square" rtlCol="0">
            <a:spAutoFit/>
          </a:bodyPr>
          <a:lstStyle/>
          <a:p>
            <a:pPr algn="ctr"/>
            <a:r>
              <a:rPr lang="en-GB" dirty="0">
                <a:solidFill>
                  <a:srgbClr val="C00000"/>
                </a:solidFill>
              </a:rPr>
              <a:t>Clause?</a:t>
            </a:r>
          </a:p>
        </p:txBody>
      </p:sp>
      <p:sp>
        <p:nvSpPr>
          <p:cNvPr id="76" name="TextBox 75"/>
          <p:cNvSpPr txBox="1"/>
          <p:nvPr/>
        </p:nvSpPr>
        <p:spPr>
          <a:xfrm>
            <a:off x="4629875" y="4867418"/>
            <a:ext cx="1080120" cy="369332"/>
          </a:xfrm>
          <a:prstGeom prst="rect">
            <a:avLst/>
          </a:prstGeom>
          <a:noFill/>
        </p:spPr>
        <p:txBody>
          <a:bodyPr wrap="square" rtlCol="0">
            <a:spAutoFit/>
          </a:bodyPr>
          <a:lstStyle/>
          <a:p>
            <a:pPr algn="ctr"/>
            <a:r>
              <a:rPr lang="en-GB" dirty="0" smtClean="0">
                <a:solidFill>
                  <a:srgbClr val="C00000"/>
                </a:solidFill>
              </a:rPr>
              <a:t>2 weeks</a:t>
            </a:r>
            <a:endParaRPr lang="en-GB" dirty="0">
              <a:solidFill>
                <a:srgbClr val="C00000"/>
              </a:solidFill>
            </a:endParaRPr>
          </a:p>
        </p:txBody>
      </p:sp>
      <p:cxnSp>
        <p:nvCxnSpPr>
          <p:cNvPr id="77" name="Straight Arrow Connector 76"/>
          <p:cNvCxnSpPr>
            <a:stCxn id="16" idx="1"/>
            <a:endCxn id="21" idx="3"/>
          </p:cNvCxnSpPr>
          <p:nvPr/>
        </p:nvCxnSpPr>
        <p:spPr>
          <a:xfrm flipH="1">
            <a:off x="2375198" y="3316049"/>
            <a:ext cx="1188690" cy="115619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16" idx="3"/>
            <a:endCxn id="37" idx="1"/>
          </p:cNvCxnSpPr>
          <p:nvPr/>
        </p:nvCxnSpPr>
        <p:spPr>
          <a:xfrm>
            <a:off x="5436096" y="3316049"/>
            <a:ext cx="1296144" cy="144045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56691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Compensation Events</a:t>
            </a:r>
            <a:endParaRPr lang="en-GB" dirty="0"/>
          </a:p>
        </p:txBody>
      </p:sp>
      <p:sp>
        <p:nvSpPr>
          <p:cNvPr id="5" name="Title 4"/>
          <p:cNvSpPr txBox="1">
            <a:spLocks/>
          </p:cNvSpPr>
          <p:nvPr/>
        </p:nvSpPr>
        <p:spPr>
          <a:xfrm>
            <a:off x="683568" y="1420977"/>
            <a:ext cx="1655068" cy="906926"/>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1800" b="1" dirty="0" smtClean="0"/>
              <a:t>Potential</a:t>
            </a:r>
          </a:p>
          <a:p>
            <a:pPr algn="ctr"/>
            <a:r>
              <a:rPr lang="en-GB" sz="1800" b="1" dirty="0" smtClean="0"/>
              <a:t>Compensation </a:t>
            </a:r>
            <a:br>
              <a:rPr lang="en-GB" sz="1800" b="1" dirty="0" smtClean="0"/>
            </a:br>
            <a:r>
              <a:rPr lang="en-GB" sz="1800" b="1" dirty="0" smtClean="0"/>
              <a:t>Event</a:t>
            </a:r>
            <a:endParaRPr lang="en-GB" sz="1800" b="1" dirty="0"/>
          </a:p>
        </p:txBody>
      </p:sp>
      <p:sp>
        <p:nvSpPr>
          <p:cNvPr id="9" name="TextBox 8"/>
          <p:cNvSpPr txBox="1"/>
          <p:nvPr/>
        </p:nvSpPr>
        <p:spPr>
          <a:xfrm>
            <a:off x="3563888" y="1551275"/>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Notifies </a:t>
            </a:r>
          </a:p>
          <a:p>
            <a:pPr algn="ctr"/>
            <a:r>
              <a:rPr lang="en-GB" dirty="0" smtClean="0">
                <a:latin typeface="+mj-lt"/>
              </a:rPr>
              <a:t>PM</a:t>
            </a:r>
            <a:endParaRPr lang="en-GB" dirty="0"/>
          </a:p>
        </p:txBody>
      </p:sp>
      <p:sp>
        <p:nvSpPr>
          <p:cNvPr id="11" name="TextBox 10"/>
          <p:cNvSpPr txBox="1"/>
          <p:nvPr/>
        </p:nvSpPr>
        <p:spPr>
          <a:xfrm>
            <a:off x="6732240" y="1412776"/>
            <a:ext cx="1656184"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 instructs C to give Quotation(s)</a:t>
            </a:r>
            <a:endParaRPr lang="en-GB" dirty="0">
              <a:latin typeface="+mj-lt"/>
            </a:endParaRPr>
          </a:p>
        </p:txBody>
      </p:sp>
      <p:sp>
        <p:nvSpPr>
          <p:cNvPr id="12" name="TextBox 11"/>
          <p:cNvSpPr txBox="1"/>
          <p:nvPr/>
        </p:nvSpPr>
        <p:spPr>
          <a:xfrm>
            <a:off x="5508104" y="1484784"/>
            <a:ext cx="1080120" cy="369332"/>
          </a:xfrm>
          <a:prstGeom prst="rect">
            <a:avLst/>
          </a:prstGeom>
          <a:noFill/>
        </p:spPr>
        <p:txBody>
          <a:bodyPr wrap="square" rtlCol="0">
            <a:spAutoFit/>
          </a:bodyPr>
          <a:lstStyle/>
          <a:p>
            <a:pPr algn="ctr"/>
            <a:r>
              <a:rPr lang="en-GB" dirty="0" smtClean="0">
                <a:solidFill>
                  <a:srgbClr val="C00000"/>
                </a:solidFill>
              </a:rPr>
              <a:t>1 week</a:t>
            </a:r>
            <a:endParaRPr lang="en-GB" dirty="0">
              <a:solidFill>
                <a:srgbClr val="C00000"/>
              </a:solidFill>
            </a:endParaRPr>
          </a:p>
        </p:txBody>
      </p:sp>
      <p:sp>
        <p:nvSpPr>
          <p:cNvPr id="15" name="TextBox 14"/>
          <p:cNvSpPr txBox="1"/>
          <p:nvPr/>
        </p:nvSpPr>
        <p:spPr>
          <a:xfrm>
            <a:off x="6732239" y="2992884"/>
            <a:ext cx="1656185"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submits quotations(s)</a:t>
            </a:r>
            <a:endParaRPr lang="en-GB" dirty="0">
              <a:latin typeface="+mj-lt"/>
            </a:endParaRPr>
          </a:p>
        </p:txBody>
      </p:sp>
      <p:sp>
        <p:nvSpPr>
          <p:cNvPr id="16" name="TextBox 15"/>
          <p:cNvSpPr txBox="1"/>
          <p:nvPr/>
        </p:nvSpPr>
        <p:spPr>
          <a:xfrm>
            <a:off x="3563888" y="2992883"/>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PM’s </a:t>
            </a:r>
          </a:p>
          <a:p>
            <a:pPr algn="ctr"/>
            <a:r>
              <a:rPr lang="en-GB" dirty="0" smtClean="0">
                <a:latin typeface="+mj-lt"/>
              </a:rPr>
              <a:t>response</a:t>
            </a:r>
            <a:endParaRPr lang="en-GB" dirty="0">
              <a:latin typeface="+mj-lt"/>
            </a:endParaRPr>
          </a:p>
        </p:txBody>
      </p:sp>
      <p:sp>
        <p:nvSpPr>
          <p:cNvPr id="17" name="TextBox 16"/>
          <p:cNvSpPr txBox="1"/>
          <p:nvPr/>
        </p:nvSpPr>
        <p:spPr>
          <a:xfrm>
            <a:off x="4377847" y="6887667"/>
            <a:ext cx="792088" cy="369332"/>
          </a:xfrm>
          <a:prstGeom prst="rect">
            <a:avLst/>
          </a:prstGeom>
          <a:noFill/>
        </p:spPr>
        <p:txBody>
          <a:bodyPr wrap="square" rtlCol="0">
            <a:spAutoFit/>
          </a:bodyPr>
          <a:lstStyle/>
          <a:p>
            <a:r>
              <a:rPr lang="en-GB" dirty="0" smtClean="0">
                <a:latin typeface="+mj-lt"/>
              </a:rPr>
              <a:t>Is a CE</a:t>
            </a:r>
            <a:endParaRPr lang="en-GB" dirty="0">
              <a:latin typeface="+mj-lt"/>
            </a:endParaRPr>
          </a:p>
        </p:txBody>
      </p:sp>
      <p:sp>
        <p:nvSpPr>
          <p:cNvPr id="18" name="TextBox 17"/>
          <p:cNvSpPr txBox="1"/>
          <p:nvPr/>
        </p:nvSpPr>
        <p:spPr>
          <a:xfrm>
            <a:off x="683568" y="3131383"/>
            <a:ext cx="1691630" cy="369332"/>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Acceptance</a:t>
            </a:r>
            <a:endParaRPr lang="en-GB" dirty="0">
              <a:latin typeface="+mj-lt"/>
            </a:endParaRPr>
          </a:p>
        </p:txBody>
      </p:sp>
      <p:sp>
        <p:nvSpPr>
          <p:cNvPr id="21" name="TextBox 20"/>
          <p:cNvSpPr txBox="1"/>
          <p:nvPr/>
        </p:nvSpPr>
        <p:spPr>
          <a:xfrm>
            <a:off x="683568" y="4149080"/>
            <a:ext cx="1691630"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Decision not to proceed</a:t>
            </a:r>
            <a:endParaRPr lang="en-GB" dirty="0">
              <a:latin typeface="+mj-lt"/>
            </a:endParaRPr>
          </a:p>
        </p:txBody>
      </p:sp>
      <p:sp>
        <p:nvSpPr>
          <p:cNvPr id="22" name="Footer Placeholder 19"/>
          <p:cNvSpPr>
            <a:spLocks noGrp="1"/>
          </p:cNvSpPr>
          <p:nvPr>
            <p:ph type="ftr" sz="quarter" idx="4294967295"/>
          </p:nvPr>
        </p:nvSpPr>
        <p:spPr>
          <a:xfrm>
            <a:off x="251520" y="6356350"/>
            <a:ext cx="3096344" cy="365125"/>
          </a:xfrm>
          <a:prstGeom prst="rect">
            <a:avLst/>
          </a:prstGeom>
        </p:spPr>
        <p:txBody>
          <a:bodyPr/>
          <a:lstStyle/>
          <a:p>
            <a:r>
              <a:rPr lang="en-GB" dirty="0" smtClean="0"/>
              <a:t>Copyright </a:t>
            </a:r>
            <a:r>
              <a:rPr lang="en-GB" dirty="0" err="1" smtClean="0"/>
              <a:t>Morecraft</a:t>
            </a:r>
            <a:r>
              <a:rPr lang="en-GB" dirty="0" smtClean="0"/>
              <a:t> Drury</a:t>
            </a:r>
            <a:endParaRPr lang="en-GB" dirty="0"/>
          </a:p>
        </p:txBody>
      </p:sp>
      <p:cxnSp>
        <p:nvCxnSpPr>
          <p:cNvPr id="40" name="Straight Arrow Connector 39"/>
          <p:cNvCxnSpPr>
            <a:stCxn id="5" idx="3"/>
            <a:endCxn id="9" idx="1"/>
          </p:cNvCxnSpPr>
          <p:nvPr/>
        </p:nvCxnSpPr>
        <p:spPr>
          <a:xfrm>
            <a:off x="2338636" y="1874440"/>
            <a:ext cx="1225252"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9" idx="3"/>
            <a:endCxn id="11" idx="1"/>
          </p:cNvCxnSpPr>
          <p:nvPr/>
        </p:nvCxnSpPr>
        <p:spPr>
          <a:xfrm>
            <a:off x="5436096" y="1874441"/>
            <a:ext cx="1296144"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6" idx="1"/>
            <a:endCxn id="18" idx="3"/>
          </p:cNvCxnSpPr>
          <p:nvPr/>
        </p:nvCxnSpPr>
        <p:spPr>
          <a:xfrm flipH="1">
            <a:off x="2375198" y="3316049"/>
            <a:ext cx="1188690"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8" idx="2"/>
            <a:endCxn id="21" idx="0"/>
          </p:cNvCxnSpPr>
          <p:nvPr/>
        </p:nvCxnSpPr>
        <p:spPr>
          <a:xfrm>
            <a:off x="1529383" y="3500715"/>
            <a:ext cx="0" cy="6483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7560333" y="2479829"/>
            <a:ext cx="1044115" cy="369332"/>
          </a:xfrm>
          <a:prstGeom prst="rect">
            <a:avLst/>
          </a:prstGeom>
          <a:noFill/>
        </p:spPr>
        <p:txBody>
          <a:bodyPr wrap="square" rtlCol="0">
            <a:spAutoFit/>
          </a:bodyPr>
          <a:lstStyle/>
          <a:p>
            <a:r>
              <a:rPr lang="en-GB" dirty="0" smtClean="0">
                <a:solidFill>
                  <a:srgbClr val="C00000"/>
                </a:solidFill>
              </a:rPr>
              <a:t>3 weeks</a:t>
            </a:r>
            <a:endParaRPr lang="en-GB" dirty="0">
              <a:solidFill>
                <a:srgbClr val="C00000"/>
              </a:solidFill>
            </a:endParaRPr>
          </a:p>
        </p:txBody>
      </p:sp>
      <p:sp>
        <p:nvSpPr>
          <p:cNvPr id="31" name="TextBox 30"/>
          <p:cNvSpPr txBox="1"/>
          <p:nvPr/>
        </p:nvSpPr>
        <p:spPr>
          <a:xfrm>
            <a:off x="2339752" y="1510627"/>
            <a:ext cx="1080120" cy="369332"/>
          </a:xfrm>
          <a:prstGeom prst="rect">
            <a:avLst/>
          </a:prstGeom>
          <a:noFill/>
        </p:spPr>
        <p:txBody>
          <a:bodyPr wrap="square" rtlCol="0">
            <a:spAutoFit/>
          </a:bodyPr>
          <a:lstStyle/>
          <a:p>
            <a:pPr algn="ctr"/>
            <a:r>
              <a:rPr lang="en-GB" dirty="0">
                <a:solidFill>
                  <a:srgbClr val="C00000"/>
                </a:solidFill>
              </a:rPr>
              <a:t>8</a:t>
            </a:r>
            <a:r>
              <a:rPr lang="en-GB" dirty="0" smtClean="0">
                <a:solidFill>
                  <a:srgbClr val="C00000"/>
                </a:solidFill>
              </a:rPr>
              <a:t> weeks</a:t>
            </a:r>
            <a:endParaRPr lang="en-GB" dirty="0">
              <a:solidFill>
                <a:srgbClr val="C00000"/>
              </a:solidFill>
            </a:endParaRPr>
          </a:p>
        </p:txBody>
      </p:sp>
      <p:sp>
        <p:nvSpPr>
          <p:cNvPr id="32" name="TextBox 31"/>
          <p:cNvSpPr txBox="1"/>
          <p:nvPr/>
        </p:nvSpPr>
        <p:spPr>
          <a:xfrm>
            <a:off x="5471563" y="1893902"/>
            <a:ext cx="1080120" cy="369332"/>
          </a:xfrm>
          <a:prstGeom prst="rect">
            <a:avLst/>
          </a:prstGeom>
          <a:noFill/>
        </p:spPr>
        <p:txBody>
          <a:bodyPr wrap="square" rtlCol="0">
            <a:spAutoFit/>
          </a:bodyPr>
          <a:lstStyle/>
          <a:p>
            <a:pPr algn="ctr"/>
            <a:r>
              <a:rPr lang="en-GB" b="1" dirty="0" smtClean="0">
                <a:solidFill>
                  <a:srgbClr val="C00000"/>
                </a:solidFill>
              </a:rPr>
              <a:t>61.4</a:t>
            </a:r>
            <a:endParaRPr lang="en-GB" b="1" dirty="0">
              <a:solidFill>
                <a:srgbClr val="C00000"/>
              </a:solidFill>
            </a:endParaRPr>
          </a:p>
        </p:txBody>
      </p:sp>
      <p:sp>
        <p:nvSpPr>
          <p:cNvPr id="33" name="TextBox 32"/>
          <p:cNvSpPr txBox="1"/>
          <p:nvPr/>
        </p:nvSpPr>
        <p:spPr>
          <a:xfrm>
            <a:off x="2375198" y="1893902"/>
            <a:ext cx="1080120" cy="369332"/>
          </a:xfrm>
          <a:prstGeom prst="rect">
            <a:avLst/>
          </a:prstGeom>
          <a:noFill/>
        </p:spPr>
        <p:txBody>
          <a:bodyPr wrap="square" rtlCol="0">
            <a:spAutoFit/>
          </a:bodyPr>
          <a:lstStyle/>
          <a:p>
            <a:pPr algn="ctr"/>
            <a:r>
              <a:rPr lang="en-GB" b="1" dirty="0" smtClean="0">
                <a:solidFill>
                  <a:srgbClr val="C00000"/>
                </a:solidFill>
              </a:rPr>
              <a:t>61.3</a:t>
            </a:r>
            <a:endParaRPr lang="en-GB" b="1" dirty="0">
              <a:solidFill>
                <a:srgbClr val="C00000"/>
              </a:solidFill>
            </a:endParaRPr>
          </a:p>
        </p:txBody>
      </p:sp>
      <p:cxnSp>
        <p:nvCxnSpPr>
          <p:cNvPr id="34" name="Straight Arrow Connector 33"/>
          <p:cNvCxnSpPr>
            <a:stCxn id="11" idx="2"/>
            <a:endCxn id="15" idx="0"/>
          </p:cNvCxnSpPr>
          <p:nvPr/>
        </p:nvCxnSpPr>
        <p:spPr>
          <a:xfrm>
            <a:off x="7560332" y="2336106"/>
            <a:ext cx="0" cy="656778"/>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6732240" y="4294838"/>
            <a:ext cx="1656185" cy="923330"/>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submits revised quotations(s)</a:t>
            </a:r>
            <a:endParaRPr lang="en-GB" dirty="0">
              <a:latin typeface="+mj-lt"/>
            </a:endParaRPr>
          </a:p>
        </p:txBody>
      </p:sp>
      <p:cxnSp>
        <p:nvCxnSpPr>
          <p:cNvPr id="38" name="Straight Arrow Connector 37"/>
          <p:cNvCxnSpPr>
            <a:stCxn id="37" idx="0"/>
            <a:endCxn id="15" idx="2"/>
          </p:cNvCxnSpPr>
          <p:nvPr/>
        </p:nvCxnSpPr>
        <p:spPr>
          <a:xfrm flipH="1" flipV="1">
            <a:off x="7560332" y="3639215"/>
            <a:ext cx="1" cy="65562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7580337" y="3782360"/>
            <a:ext cx="1044115" cy="369332"/>
          </a:xfrm>
          <a:prstGeom prst="rect">
            <a:avLst/>
          </a:prstGeom>
          <a:noFill/>
        </p:spPr>
        <p:txBody>
          <a:bodyPr wrap="square" rtlCol="0">
            <a:spAutoFit/>
          </a:bodyPr>
          <a:lstStyle/>
          <a:p>
            <a:r>
              <a:rPr lang="en-GB" dirty="0" smtClean="0">
                <a:solidFill>
                  <a:srgbClr val="C00000"/>
                </a:solidFill>
              </a:rPr>
              <a:t>3 weeks</a:t>
            </a:r>
            <a:endParaRPr lang="en-GB" dirty="0">
              <a:solidFill>
                <a:srgbClr val="C00000"/>
              </a:solidFill>
            </a:endParaRPr>
          </a:p>
        </p:txBody>
      </p:sp>
      <p:sp>
        <p:nvSpPr>
          <p:cNvPr id="56" name="TextBox 55"/>
          <p:cNvSpPr txBox="1"/>
          <p:nvPr/>
        </p:nvSpPr>
        <p:spPr>
          <a:xfrm>
            <a:off x="3563888" y="4149079"/>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PM’s to make</a:t>
            </a:r>
          </a:p>
          <a:p>
            <a:pPr algn="ctr"/>
            <a:r>
              <a:rPr lang="en-GB" dirty="0" smtClean="0">
                <a:latin typeface="+mj-lt"/>
              </a:rPr>
              <a:t>Own assessment</a:t>
            </a:r>
            <a:endParaRPr lang="en-GB" dirty="0">
              <a:latin typeface="+mj-lt"/>
            </a:endParaRPr>
          </a:p>
        </p:txBody>
      </p:sp>
      <p:cxnSp>
        <p:nvCxnSpPr>
          <p:cNvPr id="57" name="Straight Arrow Connector 56"/>
          <p:cNvCxnSpPr>
            <a:stCxn id="16" idx="2"/>
            <a:endCxn id="56" idx="0"/>
          </p:cNvCxnSpPr>
          <p:nvPr/>
        </p:nvCxnSpPr>
        <p:spPr>
          <a:xfrm>
            <a:off x="4499992" y="3639214"/>
            <a:ext cx="0" cy="5098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3563888" y="5307017"/>
            <a:ext cx="1872208" cy="646331"/>
          </a:xfrm>
          <a:prstGeom prst="rect">
            <a:avLst/>
          </a:prstGeom>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smtClean="0">
                <a:latin typeface="+mj-lt"/>
              </a:rPr>
              <a:t>C informed of</a:t>
            </a:r>
          </a:p>
          <a:p>
            <a:pPr algn="ctr"/>
            <a:r>
              <a:rPr lang="en-GB" dirty="0" smtClean="0">
                <a:latin typeface="+mj-lt"/>
              </a:rPr>
              <a:t>PM assessment</a:t>
            </a:r>
            <a:endParaRPr lang="en-GB" dirty="0">
              <a:latin typeface="+mj-lt"/>
            </a:endParaRPr>
          </a:p>
        </p:txBody>
      </p:sp>
      <p:cxnSp>
        <p:nvCxnSpPr>
          <p:cNvPr id="62" name="Straight Arrow Connector 61"/>
          <p:cNvCxnSpPr>
            <a:endCxn id="60" idx="0"/>
          </p:cNvCxnSpPr>
          <p:nvPr/>
        </p:nvCxnSpPr>
        <p:spPr>
          <a:xfrm>
            <a:off x="4499992" y="4797152"/>
            <a:ext cx="0" cy="509865"/>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5" idx="1"/>
            <a:endCxn id="16" idx="3"/>
          </p:cNvCxnSpPr>
          <p:nvPr/>
        </p:nvCxnSpPr>
        <p:spPr>
          <a:xfrm flipH="1" flipV="1">
            <a:off x="5436096" y="3316049"/>
            <a:ext cx="1296143" cy="1"/>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6516216" y="2479829"/>
            <a:ext cx="1080120" cy="369332"/>
          </a:xfrm>
          <a:prstGeom prst="rect">
            <a:avLst/>
          </a:prstGeom>
          <a:noFill/>
        </p:spPr>
        <p:txBody>
          <a:bodyPr wrap="square" rtlCol="0">
            <a:spAutoFit/>
          </a:bodyPr>
          <a:lstStyle/>
          <a:p>
            <a:pPr algn="ctr"/>
            <a:r>
              <a:rPr lang="en-GB" b="1" dirty="0" smtClean="0">
                <a:solidFill>
                  <a:srgbClr val="C00000"/>
                </a:solidFill>
              </a:rPr>
              <a:t>62.3</a:t>
            </a:r>
            <a:endParaRPr lang="en-GB" b="1" dirty="0">
              <a:solidFill>
                <a:srgbClr val="C00000"/>
              </a:solidFill>
            </a:endParaRPr>
          </a:p>
        </p:txBody>
      </p:sp>
      <p:sp>
        <p:nvSpPr>
          <p:cNvPr id="72" name="TextBox 71"/>
          <p:cNvSpPr txBox="1"/>
          <p:nvPr/>
        </p:nvSpPr>
        <p:spPr>
          <a:xfrm>
            <a:off x="6516216" y="3779747"/>
            <a:ext cx="1080120" cy="369332"/>
          </a:xfrm>
          <a:prstGeom prst="rect">
            <a:avLst/>
          </a:prstGeom>
          <a:noFill/>
        </p:spPr>
        <p:txBody>
          <a:bodyPr wrap="square" rtlCol="0">
            <a:spAutoFit/>
          </a:bodyPr>
          <a:lstStyle/>
          <a:p>
            <a:pPr algn="ctr"/>
            <a:r>
              <a:rPr lang="en-GB" b="1" dirty="0" smtClean="0">
                <a:solidFill>
                  <a:srgbClr val="C00000"/>
                </a:solidFill>
              </a:rPr>
              <a:t>62.4</a:t>
            </a:r>
            <a:endParaRPr lang="en-GB" b="1" dirty="0">
              <a:solidFill>
                <a:srgbClr val="C00000"/>
              </a:solidFill>
            </a:endParaRPr>
          </a:p>
        </p:txBody>
      </p:sp>
      <p:sp>
        <p:nvSpPr>
          <p:cNvPr id="73" name="TextBox 72"/>
          <p:cNvSpPr txBox="1"/>
          <p:nvPr/>
        </p:nvSpPr>
        <p:spPr>
          <a:xfrm>
            <a:off x="5544108" y="3320073"/>
            <a:ext cx="1080120" cy="369332"/>
          </a:xfrm>
          <a:prstGeom prst="rect">
            <a:avLst/>
          </a:prstGeom>
          <a:noFill/>
        </p:spPr>
        <p:txBody>
          <a:bodyPr wrap="square" rtlCol="0">
            <a:spAutoFit/>
          </a:bodyPr>
          <a:lstStyle/>
          <a:p>
            <a:pPr algn="ctr"/>
            <a:r>
              <a:rPr lang="en-GB" b="1" dirty="0" smtClean="0">
                <a:solidFill>
                  <a:srgbClr val="C00000"/>
                </a:solidFill>
              </a:rPr>
              <a:t>62.3</a:t>
            </a:r>
            <a:endParaRPr lang="en-GB" b="1" dirty="0">
              <a:solidFill>
                <a:srgbClr val="C00000"/>
              </a:solidFill>
            </a:endParaRPr>
          </a:p>
        </p:txBody>
      </p:sp>
      <p:sp>
        <p:nvSpPr>
          <p:cNvPr id="74" name="TextBox 73"/>
          <p:cNvSpPr txBox="1"/>
          <p:nvPr/>
        </p:nvSpPr>
        <p:spPr>
          <a:xfrm>
            <a:off x="5558513" y="2946716"/>
            <a:ext cx="1080120" cy="369332"/>
          </a:xfrm>
          <a:prstGeom prst="rect">
            <a:avLst/>
          </a:prstGeom>
          <a:noFill/>
        </p:spPr>
        <p:txBody>
          <a:bodyPr wrap="square" rtlCol="0">
            <a:spAutoFit/>
          </a:bodyPr>
          <a:lstStyle/>
          <a:p>
            <a:pPr algn="ctr"/>
            <a:r>
              <a:rPr lang="en-GB" dirty="0" smtClean="0">
                <a:solidFill>
                  <a:srgbClr val="C00000"/>
                </a:solidFill>
              </a:rPr>
              <a:t>2 weeks</a:t>
            </a:r>
            <a:endParaRPr lang="en-GB" dirty="0">
              <a:solidFill>
                <a:srgbClr val="C00000"/>
              </a:solidFill>
            </a:endParaRPr>
          </a:p>
        </p:txBody>
      </p:sp>
      <p:sp>
        <p:nvSpPr>
          <p:cNvPr id="75" name="TextBox 74"/>
          <p:cNvSpPr txBox="1"/>
          <p:nvPr/>
        </p:nvSpPr>
        <p:spPr>
          <a:xfrm>
            <a:off x="5580112" y="4294838"/>
            <a:ext cx="1080120" cy="369332"/>
          </a:xfrm>
          <a:prstGeom prst="rect">
            <a:avLst/>
          </a:prstGeom>
          <a:noFill/>
        </p:spPr>
        <p:txBody>
          <a:bodyPr wrap="square" rtlCol="0">
            <a:spAutoFit/>
          </a:bodyPr>
          <a:lstStyle/>
          <a:p>
            <a:pPr algn="ctr"/>
            <a:r>
              <a:rPr lang="en-GB" b="1" dirty="0" smtClean="0">
                <a:solidFill>
                  <a:srgbClr val="C00000"/>
                </a:solidFill>
              </a:rPr>
              <a:t>62.3</a:t>
            </a:r>
            <a:endParaRPr lang="en-GB" b="1" dirty="0">
              <a:solidFill>
                <a:srgbClr val="C00000"/>
              </a:solidFill>
            </a:endParaRPr>
          </a:p>
        </p:txBody>
      </p:sp>
      <p:sp>
        <p:nvSpPr>
          <p:cNvPr id="76" name="TextBox 75"/>
          <p:cNvSpPr txBox="1"/>
          <p:nvPr/>
        </p:nvSpPr>
        <p:spPr>
          <a:xfrm>
            <a:off x="4629875" y="4867418"/>
            <a:ext cx="1080120" cy="369332"/>
          </a:xfrm>
          <a:prstGeom prst="rect">
            <a:avLst/>
          </a:prstGeom>
          <a:noFill/>
        </p:spPr>
        <p:txBody>
          <a:bodyPr wrap="square" rtlCol="0">
            <a:spAutoFit/>
          </a:bodyPr>
          <a:lstStyle/>
          <a:p>
            <a:pPr algn="ctr"/>
            <a:r>
              <a:rPr lang="en-GB" dirty="0" smtClean="0">
                <a:solidFill>
                  <a:srgbClr val="C00000"/>
                </a:solidFill>
              </a:rPr>
              <a:t>2 weeks</a:t>
            </a:r>
            <a:endParaRPr lang="en-GB" dirty="0">
              <a:solidFill>
                <a:srgbClr val="C00000"/>
              </a:solidFill>
            </a:endParaRPr>
          </a:p>
        </p:txBody>
      </p:sp>
      <p:cxnSp>
        <p:nvCxnSpPr>
          <p:cNvPr id="77" name="Straight Arrow Connector 76"/>
          <p:cNvCxnSpPr>
            <a:stCxn id="16" idx="1"/>
            <a:endCxn id="21" idx="3"/>
          </p:cNvCxnSpPr>
          <p:nvPr/>
        </p:nvCxnSpPr>
        <p:spPr>
          <a:xfrm flipH="1">
            <a:off x="2375198" y="3316049"/>
            <a:ext cx="1188690" cy="1156197"/>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16" idx="3"/>
            <a:endCxn id="37" idx="1"/>
          </p:cNvCxnSpPr>
          <p:nvPr/>
        </p:nvCxnSpPr>
        <p:spPr>
          <a:xfrm>
            <a:off x="5436096" y="3316049"/>
            <a:ext cx="1296144" cy="1440454"/>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5350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2420888"/>
            <a:ext cx="7467600" cy="4009656"/>
          </a:xfrm>
        </p:spPr>
        <p:txBody>
          <a:bodyPr>
            <a:normAutofit/>
          </a:bodyPr>
          <a:lstStyle/>
          <a:p>
            <a:pPr marL="0" indent="0" algn="ctr">
              <a:buNone/>
            </a:pPr>
            <a:r>
              <a:rPr lang="en-GB" dirty="0"/>
              <a:t>If you have any questions please contact </a:t>
            </a:r>
            <a:endParaRPr lang="en-GB" dirty="0" smtClean="0"/>
          </a:p>
          <a:p>
            <a:pPr marL="0" indent="0" algn="ctr">
              <a:buNone/>
            </a:pPr>
            <a:endParaRPr lang="en-GB" sz="3200" dirty="0" smtClean="0"/>
          </a:p>
          <a:p>
            <a:pPr marL="0" indent="0" algn="ctr">
              <a:buNone/>
            </a:pPr>
            <a:r>
              <a:rPr lang="en-GB" sz="3200" dirty="0" smtClean="0">
                <a:solidFill>
                  <a:srgbClr val="C00000"/>
                </a:solidFill>
              </a:rPr>
              <a:t>trevor.drury@morecraft-drury.com</a:t>
            </a:r>
          </a:p>
          <a:p>
            <a:pPr marL="0" indent="0" algn="ctr">
              <a:buNone/>
            </a:pPr>
            <a:endParaRPr lang="en-GB" dirty="0"/>
          </a:p>
          <a:p>
            <a:pPr marL="0" indent="0" algn="ctr">
              <a:buNone/>
            </a:pPr>
            <a:r>
              <a:rPr lang="en-GB" sz="2000" dirty="0" err="1"/>
              <a:t>Morecraft</a:t>
            </a:r>
            <a:r>
              <a:rPr lang="en-GB" sz="2000" dirty="0"/>
              <a:t> Drury</a:t>
            </a:r>
          </a:p>
          <a:p>
            <a:pPr marL="0" indent="0" algn="ctr">
              <a:buNone/>
            </a:pPr>
            <a:r>
              <a:rPr lang="en-GB" sz="2000" dirty="0"/>
              <a:t>Central Court</a:t>
            </a:r>
          </a:p>
          <a:p>
            <a:pPr marL="0" indent="0" algn="ctr">
              <a:buNone/>
            </a:pPr>
            <a:r>
              <a:rPr lang="en-GB" sz="2000" dirty="0"/>
              <a:t>25 Southampton Buildings</a:t>
            </a:r>
          </a:p>
          <a:p>
            <a:pPr marL="0" indent="0" algn="ctr">
              <a:buNone/>
            </a:pPr>
            <a:r>
              <a:rPr lang="en-GB" sz="2000" dirty="0"/>
              <a:t>London WC2A  1AL</a:t>
            </a:r>
          </a:p>
          <a:p>
            <a:pPr marL="0" indent="0" algn="ctr">
              <a:buNone/>
            </a:pPr>
            <a:r>
              <a:rPr lang="en-GB" sz="2000" dirty="0"/>
              <a:t>www.morecraft-drury.com</a:t>
            </a:r>
          </a:p>
        </p:txBody>
      </p:sp>
      <p:sp>
        <p:nvSpPr>
          <p:cNvPr id="5" name="Title 1"/>
          <p:cNvSpPr txBox="1">
            <a:spLocks/>
          </p:cNvSpPr>
          <p:nvPr/>
        </p:nvSpPr>
        <p:spPr>
          <a:xfrm>
            <a:off x="1403276" y="1392537"/>
            <a:ext cx="6172200" cy="864096"/>
          </a:xfrm>
          <a:prstGeom prst="rect">
            <a:avLst/>
          </a:prstGeom>
        </p:spPr>
        <p:txBody>
          <a:bodyPr vert="horz" anchor="b">
            <a:no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5400" dirty="0" smtClean="0"/>
              <a:t>Thank You</a:t>
            </a:r>
            <a:endParaRPr lang="en-GB" sz="5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91503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Identified </a:t>
            </a:r>
            <a:r>
              <a:rPr lang="en-GB" sz="2800" dirty="0"/>
              <a:t>and Defined Terms</a:t>
            </a:r>
            <a:endParaRPr lang="en-GB"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The Accepted Programme:</a:t>
            </a:r>
          </a:p>
          <a:p>
            <a:pPr lvl="1">
              <a:buFont typeface="Courier New" panose="02070309020205020404" pitchFamily="49" charset="0"/>
              <a:buChar char="o"/>
            </a:pPr>
            <a:r>
              <a:rPr lang="en-GB" dirty="0"/>
              <a:t>The programme in the Contract Data or the latest accepted by the </a:t>
            </a:r>
            <a:r>
              <a:rPr lang="en-GB" dirty="0" smtClean="0"/>
              <a:t>PM</a:t>
            </a:r>
            <a:endParaRPr lang="en-GB" dirty="0"/>
          </a:p>
          <a:p>
            <a:pPr>
              <a:buFont typeface="Courier New" panose="02070309020205020404" pitchFamily="49" charset="0"/>
              <a:buChar char="o"/>
            </a:pPr>
            <a:endParaRPr lang="en-GB" dirty="0"/>
          </a:p>
          <a:p>
            <a:pPr>
              <a:buFont typeface="Courier New" panose="02070309020205020404" pitchFamily="49" charset="0"/>
              <a:buChar char="o"/>
            </a:pPr>
            <a:r>
              <a:rPr lang="en-GB" dirty="0"/>
              <a:t>Completion is when the Contractor has:</a:t>
            </a:r>
          </a:p>
          <a:p>
            <a:pPr lvl="1">
              <a:buFont typeface="Courier New" panose="02070309020205020404" pitchFamily="49" charset="0"/>
              <a:buChar char="o"/>
            </a:pPr>
            <a:r>
              <a:rPr lang="en-GB" dirty="0"/>
              <a:t>Completed all work which the Works Information states that he is to do by the Completion Date and corrected </a:t>
            </a:r>
            <a:r>
              <a:rPr lang="en-GB" u="sng" dirty="0"/>
              <a:t>notified</a:t>
            </a:r>
            <a:r>
              <a:rPr lang="en-GB" dirty="0"/>
              <a:t> Defects which would have prevented the Employer  and others from </a:t>
            </a:r>
            <a:r>
              <a:rPr lang="en-GB" u="sng" dirty="0"/>
              <a:t>using the </a:t>
            </a:r>
            <a:r>
              <a:rPr lang="en-GB" u="sng" dirty="0" smtClean="0"/>
              <a:t>works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Identified and Defined Terms</a:t>
            </a:r>
            <a:endParaRPr lang="en-GB"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Defects Certificate: a list of defects issued by the Supervisor before the defects date and uncorrected. If no defects, a statement that there are </a:t>
            </a:r>
            <a:r>
              <a:rPr lang="en-GB" dirty="0" smtClean="0"/>
              <a:t>none</a:t>
            </a:r>
            <a:endParaRPr lang="en-GB" dirty="0"/>
          </a:p>
          <a:p>
            <a:pPr>
              <a:buFont typeface="Courier New" panose="02070309020205020404" pitchFamily="49" charset="0"/>
              <a:buChar char="o"/>
            </a:pPr>
            <a:endParaRPr lang="en-GB" dirty="0"/>
          </a:p>
          <a:p>
            <a:pPr>
              <a:buFont typeface="Courier New" panose="02070309020205020404" pitchFamily="49" charset="0"/>
              <a:buChar char="o"/>
            </a:pPr>
            <a:r>
              <a:rPr lang="en-GB" dirty="0"/>
              <a:t>The Risk Register is a register  of risks listed in the Contract Data and risks identified by the PM or the Contractor as an early warning . It must include a description of the risk and actions to be </a:t>
            </a:r>
            <a:r>
              <a:rPr lang="en-GB" dirty="0" smtClean="0"/>
              <a:t>taken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Identified and Defined Terms</a:t>
            </a:r>
            <a:endParaRPr lang="en-GB" sz="2400" dirty="0"/>
          </a:p>
        </p:txBody>
      </p:sp>
      <p:sp>
        <p:nvSpPr>
          <p:cNvPr id="3" name="Content Placeholder 2"/>
          <p:cNvSpPr>
            <a:spLocks noGrp="1"/>
          </p:cNvSpPr>
          <p:nvPr>
            <p:ph sz="quarter" idx="1"/>
          </p:nvPr>
        </p:nvSpPr>
        <p:spPr/>
        <p:txBody>
          <a:bodyPr/>
          <a:lstStyle/>
          <a:p>
            <a:pPr>
              <a:buFont typeface="Courier New" panose="02070309020205020404" pitchFamily="49" charset="0"/>
              <a:buChar char="o"/>
            </a:pPr>
            <a:r>
              <a:rPr lang="en-GB" dirty="0"/>
              <a:t>Works information is: information which specifies and describes the works or states any constraints on the Contractor. This is contained within the Contract Data or instruction</a:t>
            </a:r>
          </a:p>
          <a:p>
            <a:pPr>
              <a:buFont typeface="Courier New" panose="02070309020205020404" pitchFamily="49" charset="0"/>
              <a:buChar char="o"/>
            </a:pPr>
            <a:endParaRPr lang="en-GB" dirty="0"/>
          </a:p>
          <a:p>
            <a:pPr>
              <a:buFont typeface="Courier New" panose="02070309020205020404" pitchFamily="49" charset="0"/>
              <a:buChar char="o"/>
            </a:pPr>
            <a:r>
              <a:rPr lang="en-GB" dirty="0"/>
              <a:t>Defined Cost : cost of components in the Shorter Schedule of Cost Components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Core Clauses - Identified and Defined Terms</a:t>
            </a:r>
            <a:endParaRPr lang="en-GB" sz="2400" dirty="0"/>
          </a:p>
        </p:txBody>
      </p:sp>
      <p:sp>
        <p:nvSpPr>
          <p:cNvPr id="3" name="Content Placeholder 2"/>
          <p:cNvSpPr>
            <a:spLocks noGrp="1"/>
          </p:cNvSpPr>
          <p:nvPr>
            <p:ph sz="quarter" idx="1"/>
          </p:nvPr>
        </p:nvSpPr>
        <p:spPr/>
        <p:txBody>
          <a:bodyPr>
            <a:normAutofit/>
          </a:bodyPr>
          <a:lstStyle/>
          <a:p>
            <a:pPr>
              <a:buFont typeface="Courier New" panose="02070309020205020404" pitchFamily="49" charset="0"/>
              <a:buChar char="o"/>
            </a:pPr>
            <a:r>
              <a:rPr lang="en-GB" dirty="0" smtClean="0"/>
              <a:t> The </a:t>
            </a:r>
            <a:r>
              <a:rPr lang="en-GB" dirty="0"/>
              <a:t>Price for Work Done:</a:t>
            </a:r>
          </a:p>
          <a:p>
            <a:pPr lvl="1">
              <a:buFont typeface="Courier New" panose="02070309020205020404" pitchFamily="49" charset="0"/>
              <a:buChar char="o"/>
            </a:pPr>
            <a:r>
              <a:rPr lang="en-GB" dirty="0"/>
              <a:t>Total of Prices for each group of completed activities and each completed activity not in a group</a:t>
            </a:r>
          </a:p>
          <a:p>
            <a:pPr>
              <a:buFont typeface="Courier New" panose="02070309020205020404" pitchFamily="49" charset="0"/>
              <a:buChar char="o"/>
            </a:pPr>
            <a:endParaRPr lang="en-GB" dirty="0"/>
          </a:p>
          <a:p>
            <a:pPr lvl="1">
              <a:buFont typeface="Courier New" panose="02070309020205020404" pitchFamily="49" charset="0"/>
              <a:buChar char="o"/>
            </a:pPr>
            <a:r>
              <a:rPr lang="en-GB" dirty="0"/>
              <a:t>Prices are lump sum prices for each of the activities on the Activity Schedule unless changed in accordance with the contract i.e. by an instruction</a:t>
            </a:r>
          </a:p>
          <a:p>
            <a:pPr lvl="2">
              <a:buFont typeface="Courier New" panose="02070309020205020404" pitchFamily="49" charset="0"/>
              <a:buChar char="o"/>
            </a:pPr>
            <a:endParaRPr lang="en-GB" dirty="0" smtClean="0"/>
          </a:p>
          <a:p>
            <a:pPr lvl="1">
              <a:buFont typeface="Courier New" panose="02070309020205020404" pitchFamily="49" charset="0"/>
              <a:buChar char="o"/>
            </a:pPr>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smtClean="0"/>
              <a:t>Core Clauses - Communications</a:t>
            </a:r>
            <a:endParaRPr lang="en-GB" sz="2800" dirty="0"/>
          </a:p>
        </p:txBody>
      </p:sp>
      <p:sp>
        <p:nvSpPr>
          <p:cNvPr id="3" name="Content Placeholder 2"/>
          <p:cNvSpPr>
            <a:spLocks noGrp="1"/>
          </p:cNvSpPr>
          <p:nvPr>
            <p:ph sz="quarter" idx="1"/>
          </p:nvPr>
        </p:nvSpPr>
        <p:spPr/>
        <p:txBody>
          <a:bodyPr>
            <a:normAutofit lnSpcReduction="10000"/>
          </a:bodyPr>
          <a:lstStyle/>
          <a:p>
            <a:pPr>
              <a:buFont typeface="Courier New" panose="02070309020205020404" pitchFamily="49" charset="0"/>
              <a:buChar char="o"/>
            </a:pPr>
            <a:r>
              <a:rPr lang="en-GB" dirty="0"/>
              <a:t>Must be in a form that can be read, copied and recorded</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Has </a:t>
            </a:r>
            <a:r>
              <a:rPr lang="en-GB" dirty="0"/>
              <a:t>effect when received at last address notified/address stated in Contract Data</a:t>
            </a:r>
          </a:p>
          <a:p>
            <a:pPr>
              <a:buFont typeface="Courier New" panose="02070309020205020404" pitchFamily="49" charset="0"/>
              <a:buChar char="o"/>
            </a:pPr>
            <a:endParaRPr lang="en-GB" dirty="0"/>
          </a:p>
          <a:p>
            <a:pPr>
              <a:buFont typeface="Courier New" panose="02070309020205020404" pitchFamily="49" charset="0"/>
              <a:buChar char="o"/>
            </a:pPr>
            <a:r>
              <a:rPr lang="en-GB" dirty="0" smtClean="0"/>
              <a:t>Reply </a:t>
            </a:r>
            <a:r>
              <a:rPr lang="en-GB" dirty="0"/>
              <a:t>within the </a:t>
            </a:r>
            <a:r>
              <a:rPr lang="en-GB" i="1" dirty="0"/>
              <a:t>period for reply </a:t>
            </a:r>
            <a:r>
              <a:rPr lang="en-GB" dirty="0"/>
              <a:t>( as set out in Contract Data)</a:t>
            </a:r>
            <a:endParaRPr lang="en-GB" i="1" dirty="0"/>
          </a:p>
          <a:p>
            <a:pPr>
              <a:buFont typeface="Courier New" panose="02070309020205020404" pitchFamily="49" charset="0"/>
              <a:buChar char="o"/>
            </a:pPr>
            <a:endParaRPr lang="en-GB" dirty="0"/>
          </a:p>
          <a:p>
            <a:pPr>
              <a:buFont typeface="Courier New" panose="02070309020205020404" pitchFamily="49" charset="0"/>
              <a:buChar char="o"/>
            </a:pPr>
            <a:r>
              <a:rPr lang="en-GB" dirty="0"/>
              <a:t>If PM does not accept a Contractors communication, PM must give reasons and Contractor must resubmit. One such reason can be more information is needed from the Contractor. This is not a Compensation Event</a:t>
            </a:r>
          </a:p>
          <a:p>
            <a:pPr lvl="1">
              <a:buFont typeface="Courier New" panose="02070309020205020404" pitchFamily="49" charset="0"/>
              <a:buChar char="o"/>
            </a:pP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624</TotalTime>
  <Words>2942</Words>
  <Application>Microsoft Office PowerPoint</Application>
  <PresentationFormat>On-screen Show (4:3)</PresentationFormat>
  <Paragraphs>389</Paragraphs>
  <Slides>43</Slides>
  <Notes>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Theme1</vt:lpstr>
      <vt:lpstr>NEC 3 Part 1</vt:lpstr>
      <vt:lpstr>Programme</vt:lpstr>
      <vt:lpstr>Programme</vt:lpstr>
      <vt:lpstr>Core Clauses</vt:lpstr>
      <vt:lpstr>Core Clauses - Identified and Defined Terms</vt:lpstr>
      <vt:lpstr>Core Clauses - Identified and Defined Terms</vt:lpstr>
      <vt:lpstr>Core Clauses - Identified and Defined Terms</vt:lpstr>
      <vt:lpstr>Core Clauses - Identified and Defined Terms</vt:lpstr>
      <vt:lpstr>Core Clauses - Communications</vt:lpstr>
      <vt:lpstr>Core Clauses – PM &amp; Supervisor</vt:lpstr>
      <vt:lpstr>Core Clauses – Early Warning</vt:lpstr>
      <vt:lpstr>Core Clauses – Early Warning</vt:lpstr>
      <vt:lpstr>Core Clauses – Early Warning Risk Reduction Meeting</vt:lpstr>
      <vt:lpstr>What should a Risk Register Contain?</vt:lpstr>
      <vt:lpstr>For Next Workshop!</vt:lpstr>
      <vt:lpstr>Early Warning &amp; Change Process</vt:lpstr>
      <vt:lpstr>Early Warning &amp; Change Process</vt:lpstr>
      <vt:lpstr>Core Clauses – Contractor’s Responsibilities</vt:lpstr>
      <vt:lpstr>Core Clauses – Contractor’s Responsibilities</vt:lpstr>
      <vt:lpstr>Core Clauses – Time</vt:lpstr>
      <vt:lpstr>Core Clauses – Time</vt:lpstr>
      <vt:lpstr>Core Clauses – Time</vt:lpstr>
      <vt:lpstr>Core Clauses – Time</vt:lpstr>
      <vt:lpstr>Core Clauses – Time</vt:lpstr>
      <vt:lpstr>Core Clauses – Time</vt:lpstr>
      <vt:lpstr>Core Clauses – Testing &amp; Defects</vt:lpstr>
      <vt:lpstr>Core Clauses – Testing &amp; Defects</vt:lpstr>
      <vt:lpstr>Core Clauses – Testing &amp; Defects</vt:lpstr>
      <vt:lpstr>Core Clauses – Payments</vt:lpstr>
      <vt:lpstr>Core Clauses – Payments</vt:lpstr>
      <vt:lpstr>Core Clauses – Payments</vt:lpstr>
      <vt:lpstr>Core Clauses – Compensation Events</vt:lpstr>
      <vt:lpstr>Core Clauses – Compensation Events</vt:lpstr>
      <vt:lpstr>Core Clauses – Compensation Events</vt:lpstr>
      <vt:lpstr>Core Clauses – Compensation Events</vt:lpstr>
      <vt:lpstr>Core Clauses – Compensation Events</vt:lpstr>
      <vt:lpstr>Core Clauses – Assessing Compensation Events</vt:lpstr>
      <vt:lpstr>Core Clauses – Assessing Compensation Events</vt:lpstr>
      <vt:lpstr>Core Clauses – Project Manager’s Assessments</vt:lpstr>
      <vt:lpstr>Core Clauses – Compensation Events</vt:lpstr>
      <vt:lpstr>Compensation Events</vt:lpstr>
      <vt:lpstr>Compensation Events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THE RISKS!</dc:title>
  <dc:creator>Helen</dc:creator>
  <cp:lastModifiedBy>ET 4</cp:lastModifiedBy>
  <cp:revision>68</cp:revision>
  <dcterms:created xsi:type="dcterms:W3CDTF">2014-04-27T13:41:41Z</dcterms:created>
  <dcterms:modified xsi:type="dcterms:W3CDTF">2014-09-11T08:26:27Z</dcterms:modified>
</cp:coreProperties>
</file>